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75" r:id="rId5"/>
    <p:sldId id="258" r:id="rId6"/>
    <p:sldId id="282" r:id="rId7"/>
    <p:sldId id="276" r:id="rId8"/>
    <p:sldId id="288" r:id="rId9"/>
    <p:sldId id="291" r:id="rId10"/>
    <p:sldId id="292" r:id="rId11"/>
    <p:sldId id="263" r:id="rId12"/>
    <p:sldId id="293" r:id="rId13"/>
    <p:sldId id="294" r:id="rId14"/>
    <p:sldId id="284" r:id="rId15"/>
    <p:sldId id="279" r:id="rId16"/>
    <p:sldId id="280" r:id="rId17"/>
    <p:sldId id="271" r:id="rId18"/>
    <p:sldId id="266" r:id="rId19"/>
    <p:sldId id="295" r:id="rId20"/>
    <p:sldId id="273" r:id="rId2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BCC1DA-3382-473D-8B98-534ABF877DCB}">
          <p14:sldIdLst>
            <p14:sldId id="256"/>
            <p14:sldId id="257"/>
            <p14:sldId id="274"/>
            <p14:sldId id="275"/>
            <p14:sldId id="258"/>
            <p14:sldId id="282"/>
          </p14:sldIdLst>
        </p14:section>
        <p14:section name="Untitled Section" id="{A39CAFF6-7D9C-429D-ABED-1E226EE0FE2D}">
          <p14:sldIdLst>
            <p14:sldId id="276"/>
            <p14:sldId id="288"/>
            <p14:sldId id="291"/>
            <p14:sldId id="292"/>
            <p14:sldId id="263"/>
            <p14:sldId id="293"/>
            <p14:sldId id="294"/>
            <p14:sldId id="284"/>
            <p14:sldId id="279"/>
            <p14:sldId id="280"/>
            <p14:sldId id="271"/>
            <p14:sldId id="266"/>
            <p14:sldId id="29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A53"/>
    <a:srgbClr val="BD9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6E151-1A24-4461-AE56-4B9359DD5EE2}" v="17" dt="2025-10-07T18:42:39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37"/>
  </p:normalViewPr>
  <p:slideViewPr>
    <p:cSldViewPr snapToGrid="0" snapToObjects="1">
      <p:cViewPr varScale="1">
        <p:scale>
          <a:sx n="96" d="100"/>
          <a:sy n="96" d="100"/>
        </p:scale>
        <p:origin x="27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CBD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004-4E4E-95C4-2912C591DFCF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04-4E4E-95C4-2912C591DFCF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2019</c:v>
                </c:pt>
                <c:pt idx="1">
                  <c:v>2025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86.2</c:v>
                </c:pt>
                <c:pt idx="1">
                  <c:v>78.11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0-B389-4726-83A0-B4276B4B4D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Metairie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1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2019</c:v>
                </c:pt>
                <c:pt idx="1">
                  <c:v>2025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88.6</c:v>
                </c:pt>
                <c:pt idx="1">
                  <c:v>81.94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9-4726-83A0-B4276B4B4D1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-2068027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CBD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1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77.8</c:v>
                </c:pt>
                <c:pt idx="1">
                  <c:v>78.099999999999994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726-83A0-B4276B4B4D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Metairie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1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2024</c:v>
                </c:pt>
                <c:pt idx="1">
                  <c:v>2025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82</c:v>
                </c:pt>
                <c:pt idx="1">
                  <c:v>81.900000000000006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9-4726-83A0-B4276B4B4D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-2068027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3154B-9E7D-466F-ADEC-6C320A29D837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C53775-4BA9-48FB-98CA-E7C529CC8055}">
      <dgm:prSet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COVID’s Impact on the Office Market</a:t>
          </a:r>
        </a:p>
      </dgm:t>
    </dgm:pt>
    <dgm:pt modelId="{7C6246F5-565D-4F4F-9178-13317B6D2A4E}" type="parTrans" cxnId="{2C1341FE-A0F5-45F9-B71A-2444A4A00801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9FB92A07-E038-4895-BC70-2F3F40886868}" type="sibTrans" cxnId="{2C1341FE-A0F5-45F9-B71A-2444A4A00801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343B821-B253-4AE3-B656-52F32D7ED3B2}">
      <dgm:prSet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Year over Year Statistics</a:t>
          </a:r>
        </a:p>
      </dgm:t>
    </dgm:pt>
    <dgm:pt modelId="{514936AC-BC42-43FD-88FE-5DAB771385CB}" type="parTrans" cxnId="{FA3F840B-F2AD-4123-9D15-37CB5B021F95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2238EB04-2375-4C93-9C6C-4F4B89DC2EAF}" type="sibTrans" cxnId="{FA3F840B-F2AD-4123-9D15-37CB5B021F95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D63DC4C5-67E4-453E-9548-AABCF263E665}">
      <dgm:prSet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2026 Forecast: Bottom or Bounce?</a:t>
          </a:r>
        </a:p>
      </dgm:t>
    </dgm:pt>
    <dgm:pt modelId="{F97C9067-F798-4673-8827-6CD22F4CDD6D}" type="parTrans" cxnId="{8D2DEE43-49C5-4D06-AAC8-CE86D6EE4FF9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A5BEB9E3-1147-45F7-977F-B54271ACA6CB}" type="sibTrans" cxnId="{8D2DEE43-49C5-4D06-AAC8-CE86D6EE4FF9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4056BBA2-8C06-4834-8D98-75885F38AFCF}">
      <dgm:prSet/>
      <dgm:spPr/>
      <dgm:t>
        <a:bodyPr/>
        <a:lstStyle/>
        <a:p>
          <a:r>
            <a: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Future of Office in New Orleans</a:t>
          </a:r>
        </a:p>
      </dgm:t>
    </dgm:pt>
    <dgm:pt modelId="{3689DD39-3C7A-4C3E-B6C0-81D97F618A36}" type="parTrans" cxnId="{00BE9767-2DDF-4F5B-A436-125C260EAEB8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95678B89-CF99-418B-A440-9B9F237B23DD}" type="sibTrans" cxnId="{00BE9767-2DDF-4F5B-A436-125C260EAEB8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25D38623-FF53-4807-86A4-BC8ED50C85C7}">
      <dgm:prSet/>
      <dgm:spPr/>
      <dgm:t>
        <a:bodyPr/>
        <a:lstStyle/>
        <a:p>
          <a:r>
            <a: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Risks, Opportunities &amp; Final Takeaways</a:t>
          </a:r>
        </a:p>
      </dgm:t>
    </dgm:pt>
    <dgm:pt modelId="{4E214677-D651-4780-A655-69424A639030}" type="parTrans" cxnId="{9C4712FC-8128-43DE-A2E8-33AC2187BC94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2CB078C8-F896-404D-B23E-0B1BA011F4BF}" type="sibTrans" cxnId="{9C4712FC-8128-43DE-A2E8-33AC2187BC94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4F607EC3-73C1-FF49-A2E8-3CC8D610A921}" type="pres">
      <dgm:prSet presAssocID="{40E3154B-9E7D-466F-ADEC-6C320A29D837}" presName="linear" presStyleCnt="0">
        <dgm:presLayoutVars>
          <dgm:animLvl val="lvl"/>
          <dgm:resizeHandles val="exact"/>
        </dgm:presLayoutVars>
      </dgm:prSet>
      <dgm:spPr/>
    </dgm:pt>
    <dgm:pt modelId="{3AFEB016-85FE-0045-9CE5-0A539A860D55}" type="pres">
      <dgm:prSet presAssocID="{8CC53775-4BA9-48FB-98CA-E7C529CC805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F22462-AE1E-3B4C-A355-179C9DDB5FED}" type="pres">
      <dgm:prSet presAssocID="{9FB92A07-E038-4895-BC70-2F3F40886868}" presName="spacer" presStyleCnt="0"/>
      <dgm:spPr/>
    </dgm:pt>
    <dgm:pt modelId="{F94C5CD6-17CE-5646-8F58-84B3EF9704F8}" type="pres">
      <dgm:prSet presAssocID="{3343B821-B253-4AE3-B656-52F32D7ED3B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DF076C2-0657-2348-88D6-6258BD789F27}" type="pres">
      <dgm:prSet presAssocID="{2238EB04-2375-4C93-9C6C-4F4B89DC2EAF}" presName="spacer" presStyleCnt="0"/>
      <dgm:spPr/>
    </dgm:pt>
    <dgm:pt modelId="{1EA9A92A-F8AF-FF43-8667-5199559951F2}" type="pres">
      <dgm:prSet presAssocID="{D63DC4C5-67E4-453E-9548-AABCF263E66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0C7FA63-4566-0E42-9E82-394954A30CAB}" type="pres">
      <dgm:prSet presAssocID="{A5BEB9E3-1147-45F7-977F-B54271ACA6CB}" presName="spacer" presStyleCnt="0"/>
      <dgm:spPr/>
    </dgm:pt>
    <dgm:pt modelId="{CE07C257-36A7-B54C-A260-686E98C974AA}" type="pres">
      <dgm:prSet presAssocID="{4056BBA2-8C06-4834-8D98-75885F38AFC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2063EC0-0645-FB4E-901D-C41046E51B68}" type="pres">
      <dgm:prSet presAssocID="{95678B89-CF99-418B-A440-9B9F237B23DD}" presName="spacer" presStyleCnt="0"/>
      <dgm:spPr/>
    </dgm:pt>
    <dgm:pt modelId="{8CB54CB2-C522-384F-8078-02F92F3918E5}" type="pres">
      <dgm:prSet presAssocID="{25D38623-FF53-4807-86A4-BC8ED50C85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A3F840B-F2AD-4123-9D15-37CB5B021F95}" srcId="{40E3154B-9E7D-466F-ADEC-6C320A29D837}" destId="{3343B821-B253-4AE3-B656-52F32D7ED3B2}" srcOrd="1" destOrd="0" parTransId="{514936AC-BC42-43FD-88FE-5DAB771385CB}" sibTransId="{2238EB04-2375-4C93-9C6C-4F4B89DC2EAF}"/>
    <dgm:cxn modelId="{02A1802D-1419-F540-9730-36E6A4C3F01A}" type="presOf" srcId="{8CC53775-4BA9-48FB-98CA-E7C529CC8055}" destId="{3AFEB016-85FE-0045-9CE5-0A539A860D55}" srcOrd="0" destOrd="0" presId="urn:microsoft.com/office/officeart/2005/8/layout/vList2"/>
    <dgm:cxn modelId="{2F2E6C32-FFD2-934E-A649-F043866A16E0}" type="presOf" srcId="{40E3154B-9E7D-466F-ADEC-6C320A29D837}" destId="{4F607EC3-73C1-FF49-A2E8-3CC8D610A921}" srcOrd="0" destOrd="0" presId="urn:microsoft.com/office/officeart/2005/8/layout/vList2"/>
    <dgm:cxn modelId="{82DAF038-837A-7F47-8A74-42784BCDFB55}" type="presOf" srcId="{3343B821-B253-4AE3-B656-52F32D7ED3B2}" destId="{F94C5CD6-17CE-5646-8F58-84B3EF9704F8}" srcOrd="0" destOrd="0" presId="urn:microsoft.com/office/officeart/2005/8/layout/vList2"/>
    <dgm:cxn modelId="{6E8AE85E-F21B-1840-8CB6-F5763C2B6B95}" type="presOf" srcId="{25D38623-FF53-4807-86A4-BC8ED50C85C7}" destId="{8CB54CB2-C522-384F-8078-02F92F3918E5}" srcOrd="0" destOrd="0" presId="urn:microsoft.com/office/officeart/2005/8/layout/vList2"/>
    <dgm:cxn modelId="{8D2DEE43-49C5-4D06-AAC8-CE86D6EE4FF9}" srcId="{40E3154B-9E7D-466F-ADEC-6C320A29D837}" destId="{D63DC4C5-67E4-453E-9548-AABCF263E665}" srcOrd="2" destOrd="0" parTransId="{F97C9067-F798-4673-8827-6CD22F4CDD6D}" sibTransId="{A5BEB9E3-1147-45F7-977F-B54271ACA6CB}"/>
    <dgm:cxn modelId="{00BE9767-2DDF-4F5B-A436-125C260EAEB8}" srcId="{40E3154B-9E7D-466F-ADEC-6C320A29D837}" destId="{4056BBA2-8C06-4834-8D98-75885F38AFCF}" srcOrd="3" destOrd="0" parTransId="{3689DD39-3C7A-4C3E-B6C0-81D97F618A36}" sibTransId="{95678B89-CF99-418B-A440-9B9F237B23DD}"/>
    <dgm:cxn modelId="{A2D8F469-03C4-0040-83AD-817754ABE48A}" type="presOf" srcId="{4056BBA2-8C06-4834-8D98-75885F38AFCF}" destId="{CE07C257-36A7-B54C-A260-686E98C974AA}" srcOrd="0" destOrd="0" presId="urn:microsoft.com/office/officeart/2005/8/layout/vList2"/>
    <dgm:cxn modelId="{3BC81AA0-289B-9F4C-B89B-2CDA5067561B}" type="presOf" srcId="{D63DC4C5-67E4-453E-9548-AABCF263E665}" destId="{1EA9A92A-F8AF-FF43-8667-5199559951F2}" srcOrd="0" destOrd="0" presId="urn:microsoft.com/office/officeart/2005/8/layout/vList2"/>
    <dgm:cxn modelId="{9C4712FC-8128-43DE-A2E8-33AC2187BC94}" srcId="{40E3154B-9E7D-466F-ADEC-6C320A29D837}" destId="{25D38623-FF53-4807-86A4-BC8ED50C85C7}" srcOrd="4" destOrd="0" parTransId="{4E214677-D651-4780-A655-69424A639030}" sibTransId="{2CB078C8-F896-404D-B23E-0B1BA011F4BF}"/>
    <dgm:cxn modelId="{2C1341FE-A0F5-45F9-B71A-2444A4A00801}" srcId="{40E3154B-9E7D-466F-ADEC-6C320A29D837}" destId="{8CC53775-4BA9-48FB-98CA-E7C529CC8055}" srcOrd="0" destOrd="0" parTransId="{7C6246F5-565D-4F4F-9178-13317B6D2A4E}" sibTransId="{9FB92A07-E038-4895-BC70-2F3F40886868}"/>
    <dgm:cxn modelId="{865A4C16-70AB-F14F-A92F-227933F983CB}" type="presParOf" srcId="{4F607EC3-73C1-FF49-A2E8-3CC8D610A921}" destId="{3AFEB016-85FE-0045-9CE5-0A539A860D55}" srcOrd="0" destOrd="0" presId="urn:microsoft.com/office/officeart/2005/8/layout/vList2"/>
    <dgm:cxn modelId="{FFCEBB92-F10E-4C41-BFE8-C06F6BE744E2}" type="presParOf" srcId="{4F607EC3-73C1-FF49-A2E8-3CC8D610A921}" destId="{41F22462-AE1E-3B4C-A355-179C9DDB5FED}" srcOrd="1" destOrd="0" presId="urn:microsoft.com/office/officeart/2005/8/layout/vList2"/>
    <dgm:cxn modelId="{02113194-B2AD-D141-B38D-E35710CA058E}" type="presParOf" srcId="{4F607EC3-73C1-FF49-A2E8-3CC8D610A921}" destId="{F94C5CD6-17CE-5646-8F58-84B3EF9704F8}" srcOrd="2" destOrd="0" presId="urn:microsoft.com/office/officeart/2005/8/layout/vList2"/>
    <dgm:cxn modelId="{8C6216AB-EC5B-4C46-A633-F446E750F013}" type="presParOf" srcId="{4F607EC3-73C1-FF49-A2E8-3CC8D610A921}" destId="{9DF076C2-0657-2348-88D6-6258BD789F27}" srcOrd="3" destOrd="0" presId="urn:microsoft.com/office/officeart/2005/8/layout/vList2"/>
    <dgm:cxn modelId="{073EB600-5DD1-BB42-9B23-429E734D6913}" type="presParOf" srcId="{4F607EC3-73C1-FF49-A2E8-3CC8D610A921}" destId="{1EA9A92A-F8AF-FF43-8667-5199559951F2}" srcOrd="4" destOrd="0" presId="urn:microsoft.com/office/officeart/2005/8/layout/vList2"/>
    <dgm:cxn modelId="{91A99011-41F8-A74D-88B8-CC57405F1EA4}" type="presParOf" srcId="{4F607EC3-73C1-FF49-A2E8-3CC8D610A921}" destId="{20C7FA63-4566-0E42-9E82-394954A30CAB}" srcOrd="5" destOrd="0" presId="urn:microsoft.com/office/officeart/2005/8/layout/vList2"/>
    <dgm:cxn modelId="{1BB49BED-C36B-AF44-877D-EC66D6C654E3}" type="presParOf" srcId="{4F607EC3-73C1-FF49-A2E8-3CC8D610A921}" destId="{CE07C257-36A7-B54C-A260-686E98C974AA}" srcOrd="6" destOrd="0" presId="urn:microsoft.com/office/officeart/2005/8/layout/vList2"/>
    <dgm:cxn modelId="{08D02DD8-1C95-804E-B0A6-3D9CC066BD59}" type="presParOf" srcId="{4F607EC3-73C1-FF49-A2E8-3CC8D610A921}" destId="{02063EC0-0645-FB4E-901D-C41046E51B68}" srcOrd="7" destOrd="0" presId="urn:microsoft.com/office/officeart/2005/8/layout/vList2"/>
    <dgm:cxn modelId="{BF46F33C-7A64-6444-9062-D66F2ED86D01}" type="presParOf" srcId="{4F607EC3-73C1-FF49-A2E8-3CC8D610A921}" destId="{8CB54CB2-C522-384F-8078-02F92F3918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3A3F3-8997-EC47-AB9E-017BDC07D612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59103A-DB73-9B4D-8B93-BAB526CF5905}">
      <dgm:prSet phldrT="[Text]"/>
      <dgm:spPr/>
      <dgm:t>
        <a:bodyPr/>
        <a:lstStyle/>
        <a:p>
          <a:r>
            <a: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CBD</a:t>
          </a:r>
        </a:p>
      </dgm:t>
    </dgm:pt>
    <dgm:pt modelId="{105B7854-1B75-BD4F-9881-1498B9D8AE1F}" type="parTrans" cxnId="{4874CB55-9A24-3345-BF0E-228EDFBE2FE9}">
      <dgm:prSet/>
      <dgm:spPr/>
      <dgm:t>
        <a:bodyPr/>
        <a:lstStyle/>
        <a:p>
          <a:endParaRPr lang="en-US" sz="12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DD1B5AE-733B-BE48-A4FE-ABA56C40BDF7}" type="sibTrans" cxnId="{4874CB55-9A24-3345-BF0E-228EDFBE2FE9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9DE855F8-0A1C-E147-A811-82FE7F2B10E1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2019: $20.08</a:t>
          </a:r>
        </a:p>
      </dgm:t>
    </dgm:pt>
    <dgm:pt modelId="{DAE68929-4A09-C943-A99D-51FC773496B0}" type="parTrans" cxnId="{02C9F4CC-C564-7C44-896D-F5C6B97FA279}">
      <dgm:prSet/>
      <dgm:spPr/>
      <dgm:t>
        <a:bodyPr/>
        <a:lstStyle/>
        <a:p>
          <a:endParaRPr lang="en-US" sz="12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834BD572-4071-8F4B-A49A-A615C5273116}" type="sibTrans" cxnId="{02C9F4CC-C564-7C44-896D-F5C6B97FA279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96882A2-EDE6-4E44-A4D7-1AE77F65D8E4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2025: $20.71</a:t>
          </a:r>
        </a:p>
      </dgm:t>
    </dgm:pt>
    <dgm:pt modelId="{C8F5E4BD-C40F-EE42-A0E6-13307963619A}" type="parTrans" cxnId="{34F30739-A813-8F4E-8526-718DA050BA65}">
      <dgm:prSet/>
      <dgm:spPr/>
      <dgm:t>
        <a:bodyPr/>
        <a:lstStyle/>
        <a:p>
          <a:endParaRPr lang="en-US" sz="12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BCA04A0-A3C8-BF4E-AD99-C77C5D28E7FB}" type="sibTrans" cxnId="{34F30739-A813-8F4E-8526-718DA050BA65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B6B46530-1835-F64B-9D89-2EAA98477E37}" type="pres">
      <dgm:prSet presAssocID="{1D63A3F3-8997-EC47-AB9E-017BDC07D612}" presName="linear" presStyleCnt="0">
        <dgm:presLayoutVars>
          <dgm:dir/>
          <dgm:animLvl val="lvl"/>
          <dgm:resizeHandles val="exact"/>
        </dgm:presLayoutVars>
      </dgm:prSet>
      <dgm:spPr/>
    </dgm:pt>
    <dgm:pt modelId="{D26868DE-41EC-9B4F-B249-FEA204B677BE}" type="pres">
      <dgm:prSet presAssocID="{A159103A-DB73-9B4D-8B93-BAB526CF5905}" presName="parentLin" presStyleCnt="0"/>
      <dgm:spPr/>
    </dgm:pt>
    <dgm:pt modelId="{D82D4659-4C2B-224B-962C-5B1B09ABCDA2}" type="pres">
      <dgm:prSet presAssocID="{A159103A-DB73-9B4D-8B93-BAB526CF5905}" presName="parentLeftMargin" presStyleLbl="node1" presStyleIdx="0" presStyleCnt="1"/>
      <dgm:spPr/>
    </dgm:pt>
    <dgm:pt modelId="{70DE6B40-31D1-8C47-9E10-DCC73BE95BC3}" type="pres">
      <dgm:prSet presAssocID="{A159103A-DB73-9B4D-8B93-BAB526CF590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FDB88-B83D-2543-8265-9F977B6CEB10}" type="pres">
      <dgm:prSet presAssocID="{A159103A-DB73-9B4D-8B93-BAB526CF5905}" presName="negativeSpace" presStyleCnt="0"/>
      <dgm:spPr/>
    </dgm:pt>
    <dgm:pt modelId="{AF27A00F-A82A-A940-BACB-482A9E045100}" type="pres">
      <dgm:prSet presAssocID="{A159103A-DB73-9B4D-8B93-BAB526CF5905}" presName="childText" presStyleLbl="conFgAcc1" presStyleIdx="0" presStyleCnt="1" custLinFactNeighborX="-5556" custLinFactNeighborY="6458">
        <dgm:presLayoutVars>
          <dgm:bulletEnabled val="1"/>
        </dgm:presLayoutVars>
      </dgm:prSet>
      <dgm:spPr/>
    </dgm:pt>
  </dgm:ptLst>
  <dgm:cxnLst>
    <dgm:cxn modelId="{16867F33-D0E9-F942-A1DB-B9DF100F8CCD}" type="presOf" srcId="{9DE855F8-0A1C-E147-A811-82FE7F2B10E1}" destId="{AF27A00F-A82A-A940-BACB-482A9E045100}" srcOrd="0" destOrd="0" presId="urn:microsoft.com/office/officeart/2005/8/layout/list1"/>
    <dgm:cxn modelId="{34F30739-A813-8F4E-8526-718DA050BA65}" srcId="{A159103A-DB73-9B4D-8B93-BAB526CF5905}" destId="{396882A2-EDE6-4E44-A4D7-1AE77F65D8E4}" srcOrd="1" destOrd="0" parTransId="{C8F5E4BD-C40F-EE42-A0E6-13307963619A}" sibTransId="{CBCA04A0-A3C8-BF4E-AD99-C77C5D28E7FB}"/>
    <dgm:cxn modelId="{2B228461-9587-EE42-B514-1820C16A31D6}" type="presOf" srcId="{396882A2-EDE6-4E44-A4D7-1AE77F65D8E4}" destId="{AF27A00F-A82A-A940-BACB-482A9E045100}" srcOrd="0" destOrd="1" presId="urn:microsoft.com/office/officeart/2005/8/layout/list1"/>
    <dgm:cxn modelId="{4874CB55-9A24-3345-BF0E-228EDFBE2FE9}" srcId="{1D63A3F3-8997-EC47-AB9E-017BDC07D612}" destId="{A159103A-DB73-9B4D-8B93-BAB526CF5905}" srcOrd="0" destOrd="0" parTransId="{105B7854-1B75-BD4F-9881-1498B9D8AE1F}" sibTransId="{CDD1B5AE-733B-BE48-A4FE-ABA56C40BDF7}"/>
    <dgm:cxn modelId="{0E06F88E-E3B0-1141-ABD2-D07B2E547B7E}" type="presOf" srcId="{A159103A-DB73-9B4D-8B93-BAB526CF5905}" destId="{70DE6B40-31D1-8C47-9E10-DCC73BE95BC3}" srcOrd="1" destOrd="0" presId="urn:microsoft.com/office/officeart/2005/8/layout/list1"/>
    <dgm:cxn modelId="{1B5322AE-3643-7F41-8050-7A2BE6C73177}" type="presOf" srcId="{1D63A3F3-8997-EC47-AB9E-017BDC07D612}" destId="{B6B46530-1835-F64B-9D89-2EAA98477E37}" srcOrd="0" destOrd="0" presId="urn:microsoft.com/office/officeart/2005/8/layout/list1"/>
    <dgm:cxn modelId="{02ADE2C4-8E4E-244C-8C33-6C0C876C7999}" type="presOf" srcId="{A159103A-DB73-9B4D-8B93-BAB526CF5905}" destId="{D82D4659-4C2B-224B-962C-5B1B09ABCDA2}" srcOrd="0" destOrd="0" presId="urn:microsoft.com/office/officeart/2005/8/layout/list1"/>
    <dgm:cxn modelId="{02C9F4CC-C564-7C44-896D-F5C6B97FA279}" srcId="{A159103A-DB73-9B4D-8B93-BAB526CF5905}" destId="{9DE855F8-0A1C-E147-A811-82FE7F2B10E1}" srcOrd="0" destOrd="0" parTransId="{DAE68929-4A09-C943-A99D-51FC773496B0}" sibTransId="{834BD572-4071-8F4B-A49A-A615C5273116}"/>
    <dgm:cxn modelId="{48E49110-EA5A-0645-B41C-EE3F84DEC00F}" type="presParOf" srcId="{B6B46530-1835-F64B-9D89-2EAA98477E37}" destId="{D26868DE-41EC-9B4F-B249-FEA204B677BE}" srcOrd="0" destOrd="0" presId="urn:microsoft.com/office/officeart/2005/8/layout/list1"/>
    <dgm:cxn modelId="{6E2A51E8-F211-1340-987D-722DD4042B10}" type="presParOf" srcId="{D26868DE-41EC-9B4F-B249-FEA204B677BE}" destId="{D82D4659-4C2B-224B-962C-5B1B09ABCDA2}" srcOrd="0" destOrd="0" presId="urn:microsoft.com/office/officeart/2005/8/layout/list1"/>
    <dgm:cxn modelId="{F4D3DA49-8B00-B64E-8978-E54BC720680F}" type="presParOf" srcId="{D26868DE-41EC-9B4F-B249-FEA204B677BE}" destId="{70DE6B40-31D1-8C47-9E10-DCC73BE95BC3}" srcOrd="1" destOrd="0" presId="urn:microsoft.com/office/officeart/2005/8/layout/list1"/>
    <dgm:cxn modelId="{4E4AD030-0B43-9541-95F4-06325DCE5682}" type="presParOf" srcId="{B6B46530-1835-F64B-9D89-2EAA98477E37}" destId="{6D3FDB88-B83D-2543-8265-9F977B6CEB10}" srcOrd="1" destOrd="0" presId="urn:microsoft.com/office/officeart/2005/8/layout/list1"/>
    <dgm:cxn modelId="{84C2BFF2-550E-404B-8BB8-EA258CA862EA}" type="presParOf" srcId="{B6B46530-1835-F64B-9D89-2EAA98477E37}" destId="{AF27A00F-A82A-A940-BACB-482A9E04510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B048A-D768-4ECE-8B0B-5EB6A5CC61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974A710-9538-49C8-BC30-B8AE888E6E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High occupancy at 91.69% – one of the strongest in the region</a:t>
          </a:r>
        </a:p>
      </dgm:t>
    </dgm:pt>
    <dgm:pt modelId="{314D6073-C73F-42ED-9193-EA9B3969DBAD}" type="parTrans" cxnId="{9DA03844-D97A-416E-898C-69FDBF77BEEE}">
      <dgm:prSet/>
      <dgm:spPr/>
      <dgm:t>
        <a:bodyPr/>
        <a:lstStyle/>
        <a:p>
          <a:endParaRPr lang="en-US"/>
        </a:p>
      </dgm:t>
    </dgm:pt>
    <dgm:pt modelId="{99586CE6-0E20-4B3F-AE44-BC45B55579DF}" type="sibTrans" cxnId="{9DA03844-D97A-416E-898C-69FDBF77BEEE}">
      <dgm:prSet/>
      <dgm:spPr/>
      <dgm:t>
        <a:bodyPr/>
        <a:lstStyle/>
        <a:p>
          <a:endParaRPr lang="en-US"/>
        </a:p>
      </dgm:t>
    </dgm:pt>
    <dgm:pt modelId="{10723D93-BECE-46E9-A143-D3433A4E65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Performance has remained steady post-COVID with minimal volatility</a:t>
          </a:r>
        </a:p>
      </dgm:t>
    </dgm:pt>
    <dgm:pt modelId="{49B24ECE-E106-4F5D-B5FE-F12DC3797AF9}" type="parTrans" cxnId="{7476B618-1726-44B5-8E0B-8A8B0622AB40}">
      <dgm:prSet/>
      <dgm:spPr/>
      <dgm:t>
        <a:bodyPr/>
        <a:lstStyle/>
        <a:p>
          <a:endParaRPr lang="en-US"/>
        </a:p>
      </dgm:t>
    </dgm:pt>
    <dgm:pt modelId="{D0C6C7BD-B1B0-466C-ABFA-C20175C7FA46}" type="sibTrans" cxnId="{7476B618-1726-44B5-8E0B-8A8B0622AB40}">
      <dgm:prSet/>
      <dgm:spPr/>
      <dgm:t>
        <a:bodyPr/>
        <a:lstStyle/>
        <a:p>
          <a:endParaRPr lang="en-US"/>
        </a:p>
      </dgm:t>
    </dgm:pt>
    <dgm:pt modelId="{4192C342-03F8-4AF4-B87B-FC7E4106F2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Resilient tenant base less impacted by remote work trends</a:t>
          </a:r>
        </a:p>
      </dgm:t>
    </dgm:pt>
    <dgm:pt modelId="{32839018-2AC9-4845-AA8B-68D2B7FE0CB8}" type="parTrans" cxnId="{EAD22006-D4B3-4683-9FFC-064C8FB46F18}">
      <dgm:prSet/>
      <dgm:spPr/>
      <dgm:t>
        <a:bodyPr/>
        <a:lstStyle/>
        <a:p>
          <a:endParaRPr lang="en-US"/>
        </a:p>
      </dgm:t>
    </dgm:pt>
    <dgm:pt modelId="{AF819664-BA1B-4F21-BD77-CCF4F72ADB05}" type="sibTrans" cxnId="{EAD22006-D4B3-4683-9FFC-064C8FB46F18}">
      <dgm:prSet/>
      <dgm:spPr/>
      <dgm:t>
        <a:bodyPr/>
        <a:lstStyle/>
        <a:p>
          <a:endParaRPr lang="en-US"/>
        </a:p>
      </dgm:t>
    </dgm:pt>
    <dgm:pt modelId="{F434317F-2518-4F27-8155-561242DD8743}" type="pres">
      <dgm:prSet presAssocID="{60AB048A-D768-4ECE-8B0B-5EB6A5CC619C}" presName="root" presStyleCnt="0">
        <dgm:presLayoutVars>
          <dgm:dir/>
          <dgm:resizeHandles val="exact"/>
        </dgm:presLayoutVars>
      </dgm:prSet>
      <dgm:spPr/>
    </dgm:pt>
    <dgm:pt modelId="{BDC4BAE6-C1E4-4C96-A91D-61B520B824F2}" type="pres">
      <dgm:prSet presAssocID="{6974A710-9538-49C8-BC30-B8AE888E6E89}" presName="compNode" presStyleCnt="0"/>
      <dgm:spPr/>
    </dgm:pt>
    <dgm:pt modelId="{2C58A17A-DFD2-4B68-A270-4479990FF9AF}" type="pres">
      <dgm:prSet presAssocID="{6974A710-9538-49C8-BC30-B8AE888E6E89}" presName="bgRect" presStyleLbl="bgShp" presStyleIdx="0" presStyleCnt="3"/>
      <dgm:spPr/>
    </dgm:pt>
    <dgm:pt modelId="{7292CF31-0A0C-4D23-BF14-E004E0DDDAB8}" type="pres">
      <dgm:prSet presAssocID="{6974A710-9538-49C8-BC30-B8AE888E6E8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8426A63-A689-4CE4-A2DA-CC79204E8FC7}" type="pres">
      <dgm:prSet presAssocID="{6974A710-9538-49C8-BC30-B8AE888E6E89}" presName="spaceRect" presStyleCnt="0"/>
      <dgm:spPr/>
    </dgm:pt>
    <dgm:pt modelId="{53E75D1F-1FC1-42C7-B9AA-4826FF95A7F2}" type="pres">
      <dgm:prSet presAssocID="{6974A710-9538-49C8-BC30-B8AE888E6E89}" presName="parTx" presStyleLbl="revTx" presStyleIdx="0" presStyleCnt="3">
        <dgm:presLayoutVars>
          <dgm:chMax val="0"/>
          <dgm:chPref val="0"/>
        </dgm:presLayoutVars>
      </dgm:prSet>
      <dgm:spPr/>
    </dgm:pt>
    <dgm:pt modelId="{A796AF41-50CA-4EB1-A88F-D865C4F7DBEB}" type="pres">
      <dgm:prSet presAssocID="{99586CE6-0E20-4B3F-AE44-BC45B55579DF}" presName="sibTrans" presStyleCnt="0"/>
      <dgm:spPr/>
    </dgm:pt>
    <dgm:pt modelId="{A5942A5B-17AE-46BF-9DBA-E6D6703FCE5D}" type="pres">
      <dgm:prSet presAssocID="{10723D93-BECE-46E9-A143-D3433A4E6556}" presName="compNode" presStyleCnt="0"/>
      <dgm:spPr/>
    </dgm:pt>
    <dgm:pt modelId="{146BCD32-7670-4113-A92F-B1B4F3F70AE9}" type="pres">
      <dgm:prSet presAssocID="{10723D93-BECE-46E9-A143-D3433A4E6556}" presName="bgRect" presStyleLbl="bgShp" presStyleIdx="1" presStyleCnt="3"/>
      <dgm:spPr/>
    </dgm:pt>
    <dgm:pt modelId="{997FDADF-9E30-4F21-88BE-CDBBDCFE4ADD}" type="pres">
      <dgm:prSet presAssocID="{10723D93-BECE-46E9-A143-D3433A4E65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18923AC-B700-4402-A831-7E8F86C6D03C}" type="pres">
      <dgm:prSet presAssocID="{10723D93-BECE-46E9-A143-D3433A4E6556}" presName="spaceRect" presStyleCnt="0"/>
      <dgm:spPr/>
    </dgm:pt>
    <dgm:pt modelId="{E8A979A6-3B8D-4C41-8AB5-0E203201748D}" type="pres">
      <dgm:prSet presAssocID="{10723D93-BECE-46E9-A143-D3433A4E6556}" presName="parTx" presStyleLbl="revTx" presStyleIdx="1" presStyleCnt="3">
        <dgm:presLayoutVars>
          <dgm:chMax val="0"/>
          <dgm:chPref val="0"/>
        </dgm:presLayoutVars>
      </dgm:prSet>
      <dgm:spPr/>
    </dgm:pt>
    <dgm:pt modelId="{98BDD872-7CA9-4BF9-8283-65A5C0B0BE43}" type="pres">
      <dgm:prSet presAssocID="{D0C6C7BD-B1B0-466C-ABFA-C20175C7FA46}" presName="sibTrans" presStyleCnt="0"/>
      <dgm:spPr/>
    </dgm:pt>
    <dgm:pt modelId="{76D90E94-CF9A-4FFC-B9AF-FA026D9D7E3F}" type="pres">
      <dgm:prSet presAssocID="{4192C342-03F8-4AF4-B87B-FC7E4106F2A2}" presName="compNode" presStyleCnt="0"/>
      <dgm:spPr/>
    </dgm:pt>
    <dgm:pt modelId="{BAB4EC92-41F3-4EEF-9132-610C6C2E7D72}" type="pres">
      <dgm:prSet presAssocID="{4192C342-03F8-4AF4-B87B-FC7E4106F2A2}" presName="bgRect" presStyleLbl="bgShp" presStyleIdx="2" presStyleCnt="3"/>
      <dgm:spPr/>
    </dgm:pt>
    <dgm:pt modelId="{4B8381AA-2F6B-4527-B600-07E16978F888}" type="pres">
      <dgm:prSet presAssocID="{4192C342-03F8-4AF4-B87B-FC7E4106F2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7C16D4F-E170-4CFA-9050-9D9BF8407132}" type="pres">
      <dgm:prSet presAssocID="{4192C342-03F8-4AF4-B87B-FC7E4106F2A2}" presName="spaceRect" presStyleCnt="0"/>
      <dgm:spPr/>
    </dgm:pt>
    <dgm:pt modelId="{3D82CC62-47F3-48FA-88A9-7F5D72201561}" type="pres">
      <dgm:prSet presAssocID="{4192C342-03F8-4AF4-B87B-FC7E4106F2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D22006-D4B3-4683-9FFC-064C8FB46F18}" srcId="{60AB048A-D768-4ECE-8B0B-5EB6A5CC619C}" destId="{4192C342-03F8-4AF4-B87B-FC7E4106F2A2}" srcOrd="2" destOrd="0" parTransId="{32839018-2AC9-4845-AA8B-68D2B7FE0CB8}" sibTransId="{AF819664-BA1B-4F21-BD77-CCF4F72ADB05}"/>
    <dgm:cxn modelId="{7476B618-1726-44B5-8E0B-8A8B0622AB40}" srcId="{60AB048A-D768-4ECE-8B0B-5EB6A5CC619C}" destId="{10723D93-BECE-46E9-A143-D3433A4E6556}" srcOrd="1" destOrd="0" parTransId="{49B24ECE-E106-4F5D-B5FE-F12DC3797AF9}" sibTransId="{D0C6C7BD-B1B0-466C-ABFA-C20175C7FA46}"/>
    <dgm:cxn modelId="{9509F63A-514E-C747-98D0-0FDCBE94F1B9}" type="presOf" srcId="{4192C342-03F8-4AF4-B87B-FC7E4106F2A2}" destId="{3D82CC62-47F3-48FA-88A9-7F5D72201561}" srcOrd="0" destOrd="0" presId="urn:microsoft.com/office/officeart/2018/2/layout/IconVerticalSolidList"/>
    <dgm:cxn modelId="{9DA03844-D97A-416E-898C-69FDBF77BEEE}" srcId="{60AB048A-D768-4ECE-8B0B-5EB6A5CC619C}" destId="{6974A710-9538-49C8-BC30-B8AE888E6E89}" srcOrd="0" destOrd="0" parTransId="{314D6073-C73F-42ED-9193-EA9B3969DBAD}" sibTransId="{99586CE6-0E20-4B3F-AE44-BC45B55579DF}"/>
    <dgm:cxn modelId="{4BCD8F8D-DFE9-3B42-9795-176DB3F036AC}" type="presOf" srcId="{60AB048A-D768-4ECE-8B0B-5EB6A5CC619C}" destId="{F434317F-2518-4F27-8155-561242DD8743}" srcOrd="0" destOrd="0" presId="urn:microsoft.com/office/officeart/2018/2/layout/IconVerticalSolidList"/>
    <dgm:cxn modelId="{AB87D2F8-295B-AF4E-955F-4FC9C161C10F}" type="presOf" srcId="{6974A710-9538-49C8-BC30-B8AE888E6E89}" destId="{53E75D1F-1FC1-42C7-B9AA-4826FF95A7F2}" srcOrd="0" destOrd="0" presId="urn:microsoft.com/office/officeart/2018/2/layout/IconVerticalSolidList"/>
    <dgm:cxn modelId="{CEDBC4FE-E0DC-B144-9390-40D72E5FE536}" type="presOf" srcId="{10723D93-BECE-46E9-A143-D3433A4E6556}" destId="{E8A979A6-3B8D-4C41-8AB5-0E203201748D}" srcOrd="0" destOrd="0" presId="urn:microsoft.com/office/officeart/2018/2/layout/IconVerticalSolidList"/>
    <dgm:cxn modelId="{BB5BDF26-14A1-074A-A003-2FCCB6EF7F71}" type="presParOf" srcId="{F434317F-2518-4F27-8155-561242DD8743}" destId="{BDC4BAE6-C1E4-4C96-A91D-61B520B824F2}" srcOrd="0" destOrd="0" presId="urn:microsoft.com/office/officeart/2018/2/layout/IconVerticalSolidList"/>
    <dgm:cxn modelId="{E9798DA0-6373-F943-97FE-D0B7626293B2}" type="presParOf" srcId="{BDC4BAE6-C1E4-4C96-A91D-61B520B824F2}" destId="{2C58A17A-DFD2-4B68-A270-4479990FF9AF}" srcOrd="0" destOrd="0" presId="urn:microsoft.com/office/officeart/2018/2/layout/IconVerticalSolidList"/>
    <dgm:cxn modelId="{642A9875-B1AF-BC48-A331-BE11B7D89959}" type="presParOf" srcId="{BDC4BAE6-C1E4-4C96-A91D-61B520B824F2}" destId="{7292CF31-0A0C-4D23-BF14-E004E0DDDAB8}" srcOrd="1" destOrd="0" presId="urn:microsoft.com/office/officeart/2018/2/layout/IconVerticalSolidList"/>
    <dgm:cxn modelId="{3771D96C-1F60-BB41-B386-87EDE028DE74}" type="presParOf" srcId="{BDC4BAE6-C1E4-4C96-A91D-61B520B824F2}" destId="{18426A63-A689-4CE4-A2DA-CC79204E8FC7}" srcOrd="2" destOrd="0" presId="urn:microsoft.com/office/officeart/2018/2/layout/IconVerticalSolidList"/>
    <dgm:cxn modelId="{E91B1F19-20D8-8A4D-A132-A858F6CBC21E}" type="presParOf" srcId="{BDC4BAE6-C1E4-4C96-A91D-61B520B824F2}" destId="{53E75D1F-1FC1-42C7-B9AA-4826FF95A7F2}" srcOrd="3" destOrd="0" presId="urn:microsoft.com/office/officeart/2018/2/layout/IconVerticalSolidList"/>
    <dgm:cxn modelId="{1407F30E-6C38-AC4E-80FF-551D34C44B4F}" type="presParOf" srcId="{F434317F-2518-4F27-8155-561242DD8743}" destId="{A796AF41-50CA-4EB1-A88F-D865C4F7DBEB}" srcOrd="1" destOrd="0" presId="urn:microsoft.com/office/officeart/2018/2/layout/IconVerticalSolidList"/>
    <dgm:cxn modelId="{C17B4991-452B-1641-97AD-3E403FD37BCB}" type="presParOf" srcId="{F434317F-2518-4F27-8155-561242DD8743}" destId="{A5942A5B-17AE-46BF-9DBA-E6D6703FCE5D}" srcOrd="2" destOrd="0" presId="urn:microsoft.com/office/officeart/2018/2/layout/IconVerticalSolidList"/>
    <dgm:cxn modelId="{2F9E3E40-AFB9-BB4D-AA50-861CD94A0C58}" type="presParOf" srcId="{A5942A5B-17AE-46BF-9DBA-E6D6703FCE5D}" destId="{146BCD32-7670-4113-A92F-B1B4F3F70AE9}" srcOrd="0" destOrd="0" presId="urn:microsoft.com/office/officeart/2018/2/layout/IconVerticalSolidList"/>
    <dgm:cxn modelId="{852DF7CF-9447-6B4D-9F86-F9928D9A6863}" type="presParOf" srcId="{A5942A5B-17AE-46BF-9DBA-E6D6703FCE5D}" destId="{997FDADF-9E30-4F21-88BE-CDBBDCFE4ADD}" srcOrd="1" destOrd="0" presId="urn:microsoft.com/office/officeart/2018/2/layout/IconVerticalSolidList"/>
    <dgm:cxn modelId="{5F849237-080A-8A4A-B4EF-2276005B85A5}" type="presParOf" srcId="{A5942A5B-17AE-46BF-9DBA-E6D6703FCE5D}" destId="{818923AC-B700-4402-A831-7E8F86C6D03C}" srcOrd="2" destOrd="0" presId="urn:microsoft.com/office/officeart/2018/2/layout/IconVerticalSolidList"/>
    <dgm:cxn modelId="{6E47ACA8-79EF-E148-BACF-2B7EABAD3F3F}" type="presParOf" srcId="{A5942A5B-17AE-46BF-9DBA-E6D6703FCE5D}" destId="{E8A979A6-3B8D-4C41-8AB5-0E203201748D}" srcOrd="3" destOrd="0" presId="urn:microsoft.com/office/officeart/2018/2/layout/IconVerticalSolidList"/>
    <dgm:cxn modelId="{33F2C86C-D954-B74F-9674-E76D2ADDE7E0}" type="presParOf" srcId="{F434317F-2518-4F27-8155-561242DD8743}" destId="{98BDD872-7CA9-4BF9-8283-65A5C0B0BE43}" srcOrd="3" destOrd="0" presId="urn:microsoft.com/office/officeart/2018/2/layout/IconVerticalSolidList"/>
    <dgm:cxn modelId="{5ECE47AC-E3EC-0040-820F-781011CEE0D5}" type="presParOf" srcId="{F434317F-2518-4F27-8155-561242DD8743}" destId="{76D90E94-CF9A-4FFC-B9AF-FA026D9D7E3F}" srcOrd="4" destOrd="0" presId="urn:microsoft.com/office/officeart/2018/2/layout/IconVerticalSolidList"/>
    <dgm:cxn modelId="{6EEDE70A-335B-C24C-B645-43A239FE21E1}" type="presParOf" srcId="{76D90E94-CF9A-4FFC-B9AF-FA026D9D7E3F}" destId="{BAB4EC92-41F3-4EEF-9132-610C6C2E7D72}" srcOrd="0" destOrd="0" presId="urn:microsoft.com/office/officeart/2018/2/layout/IconVerticalSolidList"/>
    <dgm:cxn modelId="{F623BD36-F9B2-A848-B705-5B24C66ED928}" type="presParOf" srcId="{76D90E94-CF9A-4FFC-B9AF-FA026D9D7E3F}" destId="{4B8381AA-2F6B-4527-B600-07E16978F888}" srcOrd="1" destOrd="0" presId="urn:microsoft.com/office/officeart/2018/2/layout/IconVerticalSolidList"/>
    <dgm:cxn modelId="{27841BC5-E8F2-CA4B-A689-3289571B656B}" type="presParOf" srcId="{76D90E94-CF9A-4FFC-B9AF-FA026D9D7E3F}" destId="{47C16D4F-E170-4CFA-9050-9D9BF8407132}" srcOrd="2" destOrd="0" presId="urn:microsoft.com/office/officeart/2018/2/layout/IconVerticalSolidList"/>
    <dgm:cxn modelId="{05DE42DE-57D4-1443-8805-7D2169469136}" type="presParOf" srcId="{76D90E94-CF9A-4FFC-B9AF-FA026D9D7E3F}" destId="{3D82CC62-47F3-48FA-88A9-7F5D722015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AB048A-D768-4ECE-8B0B-5EB6A5CC61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974A710-9538-49C8-BC30-B8AE888E6E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Class A occupancy at 91.79%, with positive absorption in 2025</a:t>
          </a:r>
        </a:p>
      </dgm:t>
    </dgm:pt>
    <dgm:pt modelId="{314D6073-C73F-42ED-9193-EA9B3969DBAD}" type="parTrans" cxnId="{9DA03844-D97A-416E-898C-69FDBF77BEEE}">
      <dgm:prSet/>
      <dgm:spPr/>
      <dgm:t>
        <a:bodyPr/>
        <a:lstStyle/>
        <a:p>
          <a:endParaRPr lang="en-US"/>
        </a:p>
      </dgm:t>
    </dgm:pt>
    <dgm:pt modelId="{99586CE6-0E20-4B3F-AE44-BC45B55579DF}" type="sibTrans" cxnId="{9DA03844-D97A-416E-898C-69FDBF77BEEE}">
      <dgm:prSet/>
      <dgm:spPr/>
      <dgm:t>
        <a:bodyPr/>
        <a:lstStyle/>
        <a:p>
          <a:endParaRPr lang="en-US"/>
        </a:p>
      </dgm:t>
    </dgm:pt>
    <dgm:pt modelId="{10723D93-BECE-46E9-A143-D3433A4E65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Tight market supported by smaller tenants and low turnover</a:t>
          </a:r>
        </a:p>
      </dgm:t>
    </dgm:pt>
    <dgm:pt modelId="{49B24ECE-E106-4F5D-B5FE-F12DC3797AF9}" type="parTrans" cxnId="{7476B618-1726-44B5-8E0B-8A8B0622AB40}">
      <dgm:prSet/>
      <dgm:spPr/>
      <dgm:t>
        <a:bodyPr/>
        <a:lstStyle/>
        <a:p>
          <a:endParaRPr lang="en-US"/>
        </a:p>
      </dgm:t>
    </dgm:pt>
    <dgm:pt modelId="{D0C6C7BD-B1B0-466C-ABFA-C20175C7FA46}" type="sibTrans" cxnId="{7476B618-1726-44B5-8E0B-8A8B0622AB40}">
      <dgm:prSet/>
      <dgm:spPr/>
      <dgm:t>
        <a:bodyPr/>
        <a:lstStyle/>
        <a:p>
          <a:endParaRPr lang="en-US"/>
        </a:p>
      </dgm:t>
    </dgm:pt>
    <dgm:pt modelId="{4192C342-03F8-4AF4-B87B-FC7E4106F2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Quiet performer with high stability and little churn</a:t>
          </a:r>
        </a:p>
      </dgm:t>
    </dgm:pt>
    <dgm:pt modelId="{32839018-2AC9-4845-AA8B-68D2B7FE0CB8}" type="parTrans" cxnId="{EAD22006-D4B3-4683-9FFC-064C8FB46F18}">
      <dgm:prSet/>
      <dgm:spPr/>
      <dgm:t>
        <a:bodyPr/>
        <a:lstStyle/>
        <a:p>
          <a:endParaRPr lang="en-US"/>
        </a:p>
      </dgm:t>
    </dgm:pt>
    <dgm:pt modelId="{AF819664-BA1B-4F21-BD77-CCF4F72ADB05}" type="sibTrans" cxnId="{EAD22006-D4B3-4683-9FFC-064C8FB46F18}">
      <dgm:prSet/>
      <dgm:spPr/>
      <dgm:t>
        <a:bodyPr/>
        <a:lstStyle/>
        <a:p>
          <a:endParaRPr lang="en-US"/>
        </a:p>
      </dgm:t>
    </dgm:pt>
    <dgm:pt modelId="{F434317F-2518-4F27-8155-561242DD8743}" type="pres">
      <dgm:prSet presAssocID="{60AB048A-D768-4ECE-8B0B-5EB6A5CC619C}" presName="root" presStyleCnt="0">
        <dgm:presLayoutVars>
          <dgm:dir/>
          <dgm:resizeHandles val="exact"/>
        </dgm:presLayoutVars>
      </dgm:prSet>
      <dgm:spPr/>
    </dgm:pt>
    <dgm:pt modelId="{BDC4BAE6-C1E4-4C96-A91D-61B520B824F2}" type="pres">
      <dgm:prSet presAssocID="{6974A710-9538-49C8-BC30-B8AE888E6E89}" presName="compNode" presStyleCnt="0"/>
      <dgm:spPr/>
    </dgm:pt>
    <dgm:pt modelId="{2C58A17A-DFD2-4B68-A270-4479990FF9AF}" type="pres">
      <dgm:prSet presAssocID="{6974A710-9538-49C8-BC30-B8AE888E6E89}" presName="bgRect" presStyleLbl="bgShp" presStyleIdx="0" presStyleCnt="3"/>
      <dgm:spPr/>
    </dgm:pt>
    <dgm:pt modelId="{7292CF31-0A0C-4D23-BF14-E004E0DDDAB8}" type="pres">
      <dgm:prSet presAssocID="{6974A710-9538-49C8-BC30-B8AE888E6E89}" presName="iconRect" presStyleLbl="node1" presStyleIdx="0" presStyleCnt="3" custLinFactY="100000" custLinFactNeighborX="-54850" custLinFactNeighborY="126217"/>
      <dgm:spPr>
        <a:ln>
          <a:noFill/>
        </a:ln>
      </dgm:spPr>
    </dgm:pt>
    <dgm:pt modelId="{18426A63-A689-4CE4-A2DA-CC79204E8FC7}" type="pres">
      <dgm:prSet presAssocID="{6974A710-9538-49C8-BC30-B8AE888E6E89}" presName="spaceRect" presStyleCnt="0"/>
      <dgm:spPr/>
    </dgm:pt>
    <dgm:pt modelId="{53E75D1F-1FC1-42C7-B9AA-4826FF95A7F2}" type="pres">
      <dgm:prSet presAssocID="{6974A710-9538-49C8-BC30-B8AE888E6E89}" presName="parTx" presStyleLbl="revTx" presStyleIdx="0" presStyleCnt="3">
        <dgm:presLayoutVars>
          <dgm:chMax val="0"/>
          <dgm:chPref val="0"/>
        </dgm:presLayoutVars>
      </dgm:prSet>
      <dgm:spPr/>
    </dgm:pt>
    <dgm:pt modelId="{A796AF41-50CA-4EB1-A88F-D865C4F7DBEB}" type="pres">
      <dgm:prSet presAssocID="{99586CE6-0E20-4B3F-AE44-BC45B55579DF}" presName="sibTrans" presStyleCnt="0"/>
      <dgm:spPr/>
    </dgm:pt>
    <dgm:pt modelId="{A5942A5B-17AE-46BF-9DBA-E6D6703FCE5D}" type="pres">
      <dgm:prSet presAssocID="{10723D93-BECE-46E9-A143-D3433A4E6556}" presName="compNode" presStyleCnt="0"/>
      <dgm:spPr/>
    </dgm:pt>
    <dgm:pt modelId="{146BCD32-7670-4113-A92F-B1B4F3F70AE9}" type="pres">
      <dgm:prSet presAssocID="{10723D93-BECE-46E9-A143-D3433A4E6556}" presName="bgRect" presStyleLbl="bgShp" presStyleIdx="1" presStyleCnt="3"/>
      <dgm:spPr/>
    </dgm:pt>
    <dgm:pt modelId="{997FDADF-9E30-4F21-88BE-CDBBDCFE4ADD}" type="pres">
      <dgm:prSet presAssocID="{10723D93-BECE-46E9-A143-D3433A4E6556}" presName="iconRect" presStyleLbl="node1" presStyleIdx="1" presStyleCnt="3"/>
      <dgm:spPr>
        <a:solidFill>
          <a:schemeClr val="bg1">
            <a:lumMod val="95000"/>
          </a:schemeClr>
        </a:solidFill>
        <a:ln>
          <a:noFill/>
        </a:ln>
      </dgm:spPr>
    </dgm:pt>
    <dgm:pt modelId="{818923AC-B700-4402-A831-7E8F86C6D03C}" type="pres">
      <dgm:prSet presAssocID="{10723D93-BECE-46E9-A143-D3433A4E6556}" presName="spaceRect" presStyleCnt="0"/>
      <dgm:spPr/>
    </dgm:pt>
    <dgm:pt modelId="{E8A979A6-3B8D-4C41-8AB5-0E203201748D}" type="pres">
      <dgm:prSet presAssocID="{10723D93-BECE-46E9-A143-D3433A4E6556}" presName="parTx" presStyleLbl="revTx" presStyleIdx="1" presStyleCnt="3">
        <dgm:presLayoutVars>
          <dgm:chMax val="0"/>
          <dgm:chPref val="0"/>
        </dgm:presLayoutVars>
      </dgm:prSet>
      <dgm:spPr/>
    </dgm:pt>
    <dgm:pt modelId="{98BDD872-7CA9-4BF9-8283-65A5C0B0BE43}" type="pres">
      <dgm:prSet presAssocID="{D0C6C7BD-B1B0-466C-ABFA-C20175C7FA46}" presName="sibTrans" presStyleCnt="0"/>
      <dgm:spPr/>
    </dgm:pt>
    <dgm:pt modelId="{76D90E94-CF9A-4FFC-B9AF-FA026D9D7E3F}" type="pres">
      <dgm:prSet presAssocID="{4192C342-03F8-4AF4-B87B-FC7E4106F2A2}" presName="compNode" presStyleCnt="0"/>
      <dgm:spPr/>
    </dgm:pt>
    <dgm:pt modelId="{BAB4EC92-41F3-4EEF-9132-610C6C2E7D72}" type="pres">
      <dgm:prSet presAssocID="{4192C342-03F8-4AF4-B87B-FC7E4106F2A2}" presName="bgRect" presStyleLbl="bgShp" presStyleIdx="2" presStyleCnt="3"/>
      <dgm:spPr/>
    </dgm:pt>
    <dgm:pt modelId="{4B8381AA-2F6B-4527-B600-07E16978F888}" type="pres">
      <dgm:prSet presAssocID="{4192C342-03F8-4AF4-B87B-FC7E4106F2A2}" presName="iconRect" presStyleLbl="node1" presStyleIdx="2" presStyleCnt="3" custLinFactNeighborX="-75824" custLinFactNeighborY="3264"/>
      <dgm:spPr>
        <a:solidFill>
          <a:schemeClr val="bg1">
            <a:lumMod val="95000"/>
          </a:schemeClr>
        </a:solidFill>
        <a:ln>
          <a:noFill/>
        </a:ln>
      </dgm:spPr>
    </dgm:pt>
    <dgm:pt modelId="{47C16D4F-E170-4CFA-9050-9D9BF8407132}" type="pres">
      <dgm:prSet presAssocID="{4192C342-03F8-4AF4-B87B-FC7E4106F2A2}" presName="spaceRect" presStyleCnt="0"/>
      <dgm:spPr/>
    </dgm:pt>
    <dgm:pt modelId="{3D82CC62-47F3-48FA-88A9-7F5D72201561}" type="pres">
      <dgm:prSet presAssocID="{4192C342-03F8-4AF4-B87B-FC7E4106F2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D22006-D4B3-4683-9FFC-064C8FB46F18}" srcId="{60AB048A-D768-4ECE-8B0B-5EB6A5CC619C}" destId="{4192C342-03F8-4AF4-B87B-FC7E4106F2A2}" srcOrd="2" destOrd="0" parTransId="{32839018-2AC9-4845-AA8B-68D2B7FE0CB8}" sibTransId="{AF819664-BA1B-4F21-BD77-CCF4F72ADB05}"/>
    <dgm:cxn modelId="{7476B618-1726-44B5-8E0B-8A8B0622AB40}" srcId="{60AB048A-D768-4ECE-8B0B-5EB6A5CC619C}" destId="{10723D93-BECE-46E9-A143-D3433A4E6556}" srcOrd="1" destOrd="0" parTransId="{49B24ECE-E106-4F5D-B5FE-F12DC3797AF9}" sibTransId="{D0C6C7BD-B1B0-466C-ABFA-C20175C7FA46}"/>
    <dgm:cxn modelId="{9509F63A-514E-C747-98D0-0FDCBE94F1B9}" type="presOf" srcId="{4192C342-03F8-4AF4-B87B-FC7E4106F2A2}" destId="{3D82CC62-47F3-48FA-88A9-7F5D72201561}" srcOrd="0" destOrd="0" presId="urn:microsoft.com/office/officeart/2018/2/layout/IconVerticalSolidList"/>
    <dgm:cxn modelId="{9DA03844-D97A-416E-898C-69FDBF77BEEE}" srcId="{60AB048A-D768-4ECE-8B0B-5EB6A5CC619C}" destId="{6974A710-9538-49C8-BC30-B8AE888E6E89}" srcOrd="0" destOrd="0" parTransId="{314D6073-C73F-42ED-9193-EA9B3969DBAD}" sibTransId="{99586CE6-0E20-4B3F-AE44-BC45B55579DF}"/>
    <dgm:cxn modelId="{4BCD8F8D-DFE9-3B42-9795-176DB3F036AC}" type="presOf" srcId="{60AB048A-D768-4ECE-8B0B-5EB6A5CC619C}" destId="{F434317F-2518-4F27-8155-561242DD8743}" srcOrd="0" destOrd="0" presId="urn:microsoft.com/office/officeart/2018/2/layout/IconVerticalSolidList"/>
    <dgm:cxn modelId="{AB87D2F8-295B-AF4E-955F-4FC9C161C10F}" type="presOf" srcId="{6974A710-9538-49C8-BC30-B8AE888E6E89}" destId="{53E75D1F-1FC1-42C7-B9AA-4826FF95A7F2}" srcOrd="0" destOrd="0" presId="urn:microsoft.com/office/officeart/2018/2/layout/IconVerticalSolidList"/>
    <dgm:cxn modelId="{CEDBC4FE-E0DC-B144-9390-40D72E5FE536}" type="presOf" srcId="{10723D93-BECE-46E9-A143-D3433A4E6556}" destId="{E8A979A6-3B8D-4C41-8AB5-0E203201748D}" srcOrd="0" destOrd="0" presId="urn:microsoft.com/office/officeart/2018/2/layout/IconVerticalSolidList"/>
    <dgm:cxn modelId="{BB5BDF26-14A1-074A-A003-2FCCB6EF7F71}" type="presParOf" srcId="{F434317F-2518-4F27-8155-561242DD8743}" destId="{BDC4BAE6-C1E4-4C96-A91D-61B520B824F2}" srcOrd="0" destOrd="0" presId="urn:microsoft.com/office/officeart/2018/2/layout/IconVerticalSolidList"/>
    <dgm:cxn modelId="{E9798DA0-6373-F943-97FE-D0B7626293B2}" type="presParOf" srcId="{BDC4BAE6-C1E4-4C96-A91D-61B520B824F2}" destId="{2C58A17A-DFD2-4B68-A270-4479990FF9AF}" srcOrd="0" destOrd="0" presId="urn:microsoft.com/office/officeart/2018/2/layout/IconVerticalSolidList"/>
    <dgm:cxn modelId="{642A9875-B1AF-BC48-A331-BE11B7D89959}" type="presParOf" srcId="{BDC4BAE6-C1E4-4C96-A91D-61B520B824F2}" destId="{7292CF31-0A0C-4D23-BF14-E004E0DDDAB8}" srcOrd="1" destOrd="0" presId="urn:microsoft.com/office/officeart/2018/2/layout/IconVerticalSolidList"/>
    <dgm:cxn modelId="{3771D96C-1F60-BB41-B386-87EDE028DE74}" type="presParOf" srcId="{BDC4BAE6-C1E4-4C96-A91D-61B520B824F2}" destId="{18426A63-A689-4CE4-A2DA-CC79204E8FC7}" srcOrd="2" destOrd="0" presId="urn:microsoft.com/office/officeart/2018/2/layout/IconVerticalSolidList"/>
    <dgm:cxn modelId="{E91B1F19-20D8-8A4D-A132-A858F6CBC21E}" type="presParOf" srcId="{BDC4BAE6-C1E4-4C96-A91D-61B520B824F2}" destId="{53E75D1F-1FC1-42C7-B9AA-4826FF95A7F2}" srcOrd="3" destOrd="0" presId="urn:microsoft.com/office/officeart/2018/2/layout/IconVerticalSolidList"/>
    <dgm:cxn modelId="{1407F30E-6C38-AC4E-80FF-551D34C44B4F}" type="presParOf" srcId="{F434317F-2518-4F27-8155-561242DD8743}" destId="{A796AF41-50CA-4EB1-A88F-D865C4F7DBEB}" srcOrd="1" destOrd="0" presId="urn:microsoft.com/office/officeart/2018/2/layout/IconVerticalSolidList"/>
    <dgm:cxn modelId="{C17B4991-452B-1641-97AD-3E403FD37BCB}" type="presParOf" srcId="{F434317F-2518-4F27-8155-561242DD8743}" destId="{A5942A5B-17AE-46BF-9DBA-E6D6703FCE5D}" srcOrd="2" destOrd="0" presId="urn:microsoft.com/office/officeart/2018/2/layout/IconVerticalSolidList"/>
    <dgm:cxn modelId="{2F9E3E40-AFB9-BB4D-AA50-861CD94A0C58}" type="presParOf" srcId="{A5942A5B-17AE-46BF-9DBA-E6D6703FCE5D}" destId="{146BCD32-7670-4113-A92F-B1B4F3F70AE9}" srcOrd="0" destOrd="0" presId="urn:microsoft.com/office/officeart/2018/2/layout/IconVerticalSolidList"/>
    <dgm:cxn modelId="{852DF7CF-9447-6B4D-9F86-F9928D9A6863}" type="presParOf" srcId="{A5942A5B-17AE-46BF-9DBA-E6D6703FCE5D}" destId="{997FDADF-9E30-4F21-88BE-CDBBDCFE4ADD}" srcOrd="1" destOrd="0" presId="urn:microsoft.com/office/officeart/2018/2/layout/IconVerticalSolidList"/>
    <dgm:cxn modelId="{5F849237-080A-8A4A-B4EF-2276005B85A5}" type="presParOf" srcId="{A5942A5B-17AE-46BF-9DBA-E6D6703FCE5D}" destId="{818923AC-B700-4402-A831-7E8F86C6D03C}" srcOrd="2" destOrd="0" presId="urn:microsoft.com/office/officeart/2018/2/layout/IconVerticalSolidList"/>
    <dgm:cxn modelId="{6E47ACA8-79EF-E148-BACF-2B7EABAD3F3F}" type="presParOf" srcId="{A5942A5B-17AE-46BF-9DBA-E6D6703FCE5D}" destId="{E8A979A6-3B8D-4C41-8AB5-0E203201748D}" srcOrd="3" destOrd="0" presId="urn:microsoft.com/office/officeart/2018/2/layout/IconVerticalSolidList"/>
    <dgm:cxn modelId="{33F2C86C-D954-B74F-9674-E76D2ADDE7E0}" type="presParOf" srcId="{F434317F-2518-4F27-8155-561242DD8743}" destId="{98BDD872-7CA9-4BF9-8283-65A5C0B0BE43}" srcOrd="3" destOrd="0" presId="urn:microsoft.com/office/officeart/2018/2/layout/IconVerticalSolidList"/>
    <dgm:cxn modelId="{5ECE47AC-E3EC-0040-820F-781011CEE0D5}" type="presParOf" srcId="{F434317F-2518-4F27-8155-561242DD8743}" destId="{76D90E94-CF9A-4FFC-B9AF-FA026D9D7E3F}" srcOrd="4" destOrd="0" presId="urn:microsoft.com/office/officeart/2018/2/layout/IconVerticalSolidList"/>
    <dgm:cxn modelId="{6EEDE70A-335B-C24C-B645-43A239FE21E1}" type="presParOf" srcId="{76D90E94-CF9A-4FFC-B9AF-FA026D9D7E3F}" destId="{BAB4EC92-41F3-4EEF-9132-610C6C2E7D72}" srcOrd="0" destOrd="0" presId="urn:microsoft.com/office/officeart/2018/2/layout/IconVerticalSolidList"/>
    <dgm:cxn modelId="{F623BD36-F9B2-A848-B705-5B24C66ED928}" type="presParOf" srcId="{76D90E94-CF9A-4FFC-B9AF-FA026D9D7E3F}" destId="{4B8381AA-2F6B-4527-B600-07E16978F888}" srcOrd="1" destOrd="0" presId="urn:microsoft.com/office/officeart/2018/2/layout/IconVerticalSolidList"/>
    <dgm:cxn modelId="{27841BC5-E8F2-CA4B-A689-3289571B656B}" type="presParOf" srcId="{76D90E94-CF9A-4FFC-B9AF-FA026D9D7E3F}" destId="{47C16D4F-E170-4CFA-9050-9D9BF8407132}" srcOrd="2" destOrd="0" presId="urn:microsoft.com/office/officeart/2018/2/layout/IconVerticalSolidList"/>
    <dgm:cxn modelId="{05DE42DE-57D4-1443-8805-7D2169469136}" type="presParOf" srcId="{76D90E94-CF9A-4FFC-B9AF-FA026D9D7E3F}" destId="{3D82CC62-47F3-48FA-88A9-7F5D722015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AB048A-D768-4ECE-8B0B-5EB6A5CC61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974A710-9538-49C8-BC30-B8AE888E6E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Class A occupancy holding strong at 87.54%</a:t>
          </a:r>
        </a:p>
      </dgm:t>
    </dgm:pt>
    <dgm:pt modelId="{314D6073-C73F-42ED-9193-EA9B3969DBAD}" type="parTrans" cxnId="{9DA03844-D97A-416E-898C-69FDBF77BEEE}">
      <dgm:prSet/>
      <dgm:spPr/>
      <dgm:t>
        <a:bodyPr/>
        <a:lstStyle/>
        <a:p>
          <a:endParaRPr lang="en-US"/>
        </a:p>
      </dgm:t>
    </dgm:pt>
    <dgm:pt modelId="{99586CE6-0E20-4B3F-AE44-BC45B55579DF}" type="sibTrans" cxnId="{9DA03844-D97A-416E-898C-69FDBF77BEEE}">
      <dgm:prSet/>
      <dgm:spPr/>
      <dgm:t>
        <a:bodyPr/>
        <a:lstStyle/>
        <a:p>
          <a:endParaRPr lang="en-US"/>
        </a:p>
      </dgm:t>
    </dgm:pt>
    <dgm:pt modelId="{10723D93-BECE-46E9-A143-D3433A4E65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Consistent demand from healthcare, logistics, and services</a:t>
          </a:r>
        </a:p>
      </dgm:t>
    </dgm:pt>
    <dgm:pt modelId="{49B24ECE-E106-4F5D-B5FE-F12DC3797AF9}" type="parTrans" cxnId="{7476B618-1726-44B5-8E0B-8A8B0622AB40}">
      <dgm:prSet/>
      <dgm:spPr/>
      <dgm:t>
        <a:bodyPr/>
        <a:lstStyle/>
        <a:p>
          <a:endParaRPr lang="en-US"/>
        </a:p>
      </dgm:t>
    </dgm:pt>
    <dgm:pt modelId="{D0C6C7BD-B1B0-466C-ABFA-C20175C7FA46}" type="sibTrans" cxnId="{7476B618-1726-44B5-8E0B-8A8B0622AB40}">
      <dgm:prSet/>
      <dgm:spPr/>
      <dgm:t>
        <a:bodyPr/>
        <a:lstStyle/>
        <a:p>
          <a:endParaRPr lang="en-US"/>
        </a:p>
      </dgm:t>
    </dgm:pt>
    <dgm:pt modelId="{4192C342-03F8-4AF4-B87B-FC7E4106F2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Sticky tenant base with limited year-over-year change</a:t>
          </a:r>
        </a:p>
      </dgm:t>
    </dgm:pt>
    <dgm:pt modelId="{32839018-2AC9-4845-AA8B-68D2B7FE0CB8}" type="parTrans" cxnId="{EAD22006-D4B3-4683-9FFC-064C8FB46F18}">
      <dgm:prSet/>
      <dgm:spPr/>
      <dgm:t>
        <a:bodyPr/>
        <a:lstStyle/>
        <a:p>
          <a:endParaRPr lang="en-US"/>
        </a:p>
      </dgm:t>
    </dgm:pt>
    <dgm:pt modelId="{AF819664-BA1B-4F21-BD77-CCF4F72ADB05}" type="sibTrans" cxnId="{EAD22006-D4B3-4683-9FFC-064C8FB46F18}">
      <dgm:prSet/>
      <dgm:spPr/>
      <dgm:t>
        <a:bodyPr/>
        <a:lstStyle/>
        <a:p>
          <a:endParaRPr lang="en-US"/>
        </a:p>
      </dgm:t>
    </dgm:pt>
    <dgm:pt modelId="{F434317F-2518-4F27-8155-561242DD8743}" type="pres">
      <dgm:prSet presAssocID="{60AB048A-D768-4ECE-8B0B-5EB6A5CC619C}" presName="root" presStyleCnt="0">
        <dgm:presLayoutVars>
          <dgm:dir/>
          <dgm:resizeHandles val="exact"/>
        </dgm:presLayoutVars>
      </dgm:prSet>
      <dgm:spPr/>
    </dgm:pt>
    <dgm:pt modelId="{BDC4BAE6-C1E4-4C96-A91D-61B520B824F2}" type="pres">
      <dgm:prSet presAssocID="{6974A710-9538-49C8-BC30-B8AE888E6E89}" presName="compNode" presStyleCnt="0"/>
      <dgm:spPr/>
    </dgm:pt>
    <dgm:pt modelId="{2C58A17A-DFD2-4B68-A270-4479990FF9AF}" type="pres">
      <dgm:prSet presAssocID="{6974A710-9538-49C8-BC30-B8AE888E6E89}" presName="bgRect" presStyleLbl="bgShp" presStyleIdx="0" presStyleCnt="3"/>
      <dgm:spPr/>
    </dgm:pt>
    <dgm:pt modelId="{7292CF31-0A0C-4D23-BF14-E004E0DDDAB8}" type="pres">
      <dgm:prSet presAssocID="{6974A710-9538-49C8-BC30-B8AE888E6E89}" presName="iconRect" presStyleLbl="node1" presStyleIdx="0" presStyleCnt="3" custLinFactNeighborX="13613" custLinFactNeighborY="3473"/>
      <dgm:spPr>
        <a:solidFill>
          <a:schemeClr val="bg1">
            <a:lumMod val="95000"/>
            <a:alpha val="99000"/>
          </a:schemeClr>
        </a:solidFill>
        <a:ln>
          <a:noFill/>
        </a:ln>
      </dgm:spPr>
    </dgm:pt>
    <dgm:pt modelId="{18426A63-A689-4CE4-A2DA-CC79204E8FC7}" type="pres">
      <dgm:prSet presAssocID="{6974A710-9538-49C8-BC30-B8AE888E6E89}" presName="spaceRect" presStyleCnt="0"/>
      <dgm:spPr/>
    </dgm:pt>
    <dgm:pt modelId="{53E75D1F-1FC1-42C7-B9AA-4826FF95A7F2}" type="pres">
      <dgm:prSet presAssocID="{6974A710-9538-49C8-BC30-B8AE888E6E89}" presName="parTx" presStyleLbl="revTx" presStyleIdx="0" presStyleCnt="3">
        <dgm:presLayoutVars>
          <dgm:chMax val="0"/>
          <dgm:chPref val="0"/>
        </dgm:presLayoutVars>
      </dgm:prSet>
      <dgm:spPr/>
    </dgm:pt>
    <dgm:pt modelId="{A796AF41-50CA-4EB1-A88F-D865C4F7DBEB}" type="pres">
      <dgm:prSet presAssocID="{99586CE6-0E20-4B3F-AE44-BC45B55579DF}" presName="sibTrans" presStyleCnt="0"/>
      <dgm:spPr/>
    </dgm:pt>
    <dgm:pt modelId="{A5942A5B-17AE-46BF-9DBA-E6D6703FCE5D}" type="pres">
      <dgm:prSet presAssocID="{10723D93-BECE-46E9-A143-D3433A4E6556}" presName="compNode" presStyleCnt="0"/>
      <dgm:spPr/>
    </dgm:pt>
    <dgm:pt modelId="{146BCD32-7670-4113-A92F-B1B4F3F70AE9}" type="pres">
      <dgm:prSet presAssocID="{10723D93-BECE-46E9-A143-D3433A4E6556}" presName="bgRect" presStyleLbl="bgShp" presStyleIdx="1" presStyleCnt="3"/>
      <dgm:spPr/>
    </dgm:pt>
    <dgm:pt modelId="{997FDADF-9E30-4F21-88BE-CDBBDCFE4ADD}" type="pres">
      <dgm:prSet presAssocID="{10723D93-BECE-46E9-A143-D3433A4E6556}" presName="iconRect" presStyleLbl="node1" presStyleIdx="1" presStyleCnt="3"/>
      <dgm:spPr>
        <a:solidFill>
          <a:schemeClr val="bg1">
            <a:lumMod val="95000"/>
          </a:schemeClr>
        </a:solidFill>
        <a:ln>
          <a:noFill/>
        </a:ln>
      </dgm:spPr>
    </dgm:pt>
    <dgm:pt modelId="{818923AC-B700-4402-A831-7E8F86C6D03C}" type="pres">
      <dgm:prSet presAssocID="{10723D93-BECE-46E9-A143-D3433A4E6556}" presName="spaceRect" presStyleCnt="0"/>
      <dgm:spPr/>
    </dgm:pt>
    <dgm:pt modelId="{E8A979A6-3B8D-4C41-8AB5-0E203201748D}" type="pres">
      <dgm:prSet presAssocID="{10723D93-BECE-46E9-A143-D3433A4E6556}" presName="parTx" presStyleLbl="revTx" presStyleIdx="1" presStyleCnt="3">
        <dgm:presLayoutVars>
          <dgm:chMax val="0"/>
          <dgm:chPref val="0"/>
        </dgm:presLayoutVars>
      </dgm:prSet>
      <dgm:spPr/>
    </dgm:pt>
    <dgm:pt modelId="{98BDD872-7CA9-4BF9-8283-65A5C0B0BE43}" type="pres">
      <dgm:prSet presAssocID="{D0C6C7BD-B1B0-466C-ABFA-C20175C7FA46}" presName="sibTrans" presStyleCnt="0"/>
      <dgm:spPr/>
    </dgm:pt>
    <dgm:pt modelId="{76D90E94-CF9A-4FFC-B9AF-FA026D9D7E3F}" type="pres">
      <dgm:prSet presAssocID="{4192C342-03F8-4AF4-B87B-FC7E4106F2A2}" presName="compNode" presStyleCnt="0"/>
      <dgm:spPr/>
    </dgm:pt>
    <dgm:pt modelId="{BAB4EC92-41F3-4EEF-9132-610C6C2E7D72}" type="pres">
      <dgm:prSet presAssocID="{4192C342-03F8-4AF4-B87B-FC7E4106F2A2}" presName="bgRect" presStyleLbl="bgShp" presStyleIdx="2" presStyleCnt="3"/>
      <dgm:spPr/>
    </dgm:pt>
    <dgm:pt modelId="{4B8381AA-2F6B-4527-B600-07E16978F888}" type="pres">
      <dgm:prSet presAssocID="{4192C342-03F8-4AF4-B87B-FC7E4106F2A2}" presName="iconRect" presStyleLbl="node1" presStyleIdx="2" presStyleCnt="3"/>
      <dgm:spPr>
        <a:solidFill>
          <a:schemeClr val="bg1">
            <a:lumMod val="95000"/>
          </a:schemeClr>
        </a:solidFill>
        <a:ln>
          <a:noFill/>
        </a:ln>
      </dgm:spPr>
    </dgm:pt>
    <dgm:pt modelId="{47C16D4F-E170-4CFA-9050-9D9BF8407132}" type="pres">
      <dgm:prSet presAssocID="{4192C342-03F8-4AF4-B87B-FC7E4106F2A2}" presName="spaceRect" presStyleCnt="0"/>
      <dgm:spPr/>
    </dgm:pt>
    <dgm:pt modelId="{3D82CC62-47F3-48FA-88A9-7F5D72201561}" type="pres">
      <dgm:prSet presAssocID="{4192C342-03F8-4AF4-B87B-FC7E4106F2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D22006-D4B3-4683-9FFC-064C8FB46F18}" srcId="{60AB048A-D768-4ECE-8B0B-5EB6A5CC619C}" destId="{4192C342-03F8-4AF4-B87B-FC7E4106F2A2}" srcOrd="2" destOrd="0" parTransId="{32839018-2AC9-4845-AA8B-68D2B7FE0CB8}" sibTransId="{AF819664-BA1B-4F21-BD77-CCF4F72ADB05}"/>
    <dgm:cxn modelId="{7476B618-1726-44B5-8E0B-8A8B0622AB40}" srcId="{60AB048A-D768-4ECE-8B0B-5EB6A5CC619C}" destId="{10723D93-BECE-46E9-A143-D3433A4E6556}" srcOrd="1" destOrd="0" parTransId="{49B24ECE-E106-4F5D-B5FE-F12DC3797AF9}" sibTransId="{D0C6C7BD-B1B0-466C-ABFA-C20175C7FA46}"/>
    <dgm:cxn modelId="{9509F63A-514E-C747-98D0-0FDCBE94F1B9}" type="presOf" srcId="{4192C342-03F8-4AF4-B87B-FC7E4106F2A2}" destId="{3D82CC62-47F3-48FA-88A9-7F5D72201561}" srcOrd="0" destOrd="0" presId="urn:microsoft.com/office/officeart/2018/2/layout/IconVerticalSolidList"/>
    <dgm:cxn modelId="{9DA03844-D97A-416E-898C-69FDBF77BEEE}" srcId="{60AB048A-D768-4ECE-8B0B-5EB6A5CC619C}" destId="{6974A710-9538-49C8-BC30-B8AE888E6E89}" srcOrd="0" destOrd="0" parTransId="{314D6073-C73F-42ED-9193-EA9B3969DBAD}" sibTransId="{99586CE6-0E20-4B3F-AE44-BC45B55579DF}"/>
    <dgm:cxn modelId="{4BCD8F8D-DFE9-3B42-9795-176DB3F036AC}" type="presOf" srcId="{60AB048A-D768-4ECE-8B0B-5EB6A5CC619C}" destId="{F434317F-2518-4F27-8155-561242DD8743}" srcOrd="0" destOrd="0" presId="urn:microsoft.com/office/officeart/2018/2/layout/IconVerticalSolidList"/>
    <dgm:cxn modelId="{AB87D2F8-295B-AF4E-955F-4FC9C161C10F}" type="presOf" srcId="{6974A710-9538-49C8-BC30-B8AE888E6E89}" destId="{53E75D1F-1FC1-42C7-B9AA-4826FF95A7F2}" srcOrd="0" destOrd="0" presId="urn:microsoft.com/office/officeart/2018/2/layout/IconVerticalSolidList"/>
    <dgm:cxn modelId="{CEDBC4FE-E0DC-B144-9390-40D72E5FE536}" type="presOf" srcId="{10723D93-BECE-46E9-A143-D3433A4E6556}" destId="{E8A979A6-3B8D-4C41-8AB5-0E203201748D}" srcOrd="0" destOrd="0" presId="urn:microsoft.com/office/officeart/2018/2/layout/IconVerticalSolidList"/>
    <dgm:cxn modelId="{BB5BDF26-14A1-074A-A003-2FCCB6EF7F71}" type="presParOf" srcId="{F434317F-2518-4F27-8155-561242DD8743}" destId="{BDC4BAE6-C1E4-4C96-A91D-61B520B824F2}" srcOrd="0" destOrd="0" presId="urn:microsoft.com/office/officeart/2018/2/layout/IconVerticalSolidList"/>
    <dgm:cxn modelId="{E9798DA0-6373-F943-97FE-D0B7626293B2}" type="presParOf" srcId="{BDC4BAE6-C1E4-4C96-A91D-61B520B824F2}" destId="{2C58A17A-DFD2-4B68-A270-4479990FF9AF}" srcOrd="0" destOrd="0" presId="urn:microsoft.com/office/officeart/2018/2/layout/IconVerticalSolidList"/>
    <dgm:cxn modelId="{642A9875-B1AF-BC48-A331-BE11B7D89959}" type="presParOf" srcId="{BDC4BAE6-C1E4-4C96-A91D-61B520B824F2}" destId="{7292CF31-0A0C-4D23-BF14-E004E0DDDAB8}" srcOrd="1" destOrd="0" presId="urn:microsoft.com/office/officeart/2018/2/layout/IconVerticalSolidList"/>
    <dgm:cxn modelId="{3771D96C-1F60-BB41-B386-87EDE028DE74}" type="presParOf" srcId="{BDC4BAE6-C1E4-4C96-A91D-61B520B824F2}" destId="{18426A63-A689-4CE4-A2DA-CC79204E8FC7}" srcOrd="2" destOrd="0" presId="urn:microsoft.com/office/officeart/2018/2/layout/IconVerticalSolidList"/>
    <dgm:cxn modelId="{E91B1F19-20D8-8A4D-A132-A858F6CBC21E}" type="presParOf" srcId="{BDC4BAE6-C1E4-4C96-A91D-61B520B824F2}" destId="{53E75D1F-1FC1-42C7-B9AA-4826FF95A7F2}" srcOrd="3" destOrd="0" presId="urn:microsoft.com/office/officeart/2018/2/layout/IconVerticalSolidList"/>
    <dgm:cxn modelId="{1407F30E-6C38-AC4E-80FF-551D34C44B4F}" type="presParOf" srcId="{F434317F-2518-4F27-8155-561242DD8743}" destId="{A796AF41-50CA-4EB1-A88F-D865C4F7DBEB}" srcOrd="1" destOrd="0" presId="urn:microsoft.com/office/officeart/2018/2/layout/IconVerticalSolidList"/>
    <dgm:cxn modelId="{C17B4991-452B-1641-97AD-3E403FD37BCB}" type="presParOf" srcId="{F434317F-2518-4F27-8155-561242DD8743}" destId="{A5942A5B-17AE-46BF-9DBA-E6D6703FCE5D}" srcOrd="2" destOrd="0" presId="urn:microsoft.com/office/officeart/2018/2/layout/IconVerticalSolidList"/>
    <dgm:cxn modelId="{2F9E3E40-AFB9-BB4D-AA50-861CD94A0C58}" type="presParOf" srcId="{A5942A5B-17AE-46BF-9DBA-E6D6703FCE5D}" destId="{146BCD32-7670-4113-A92F-B1B4F3F70AE9}" srcOrd="0" destOrd="0" presId="urn:microsoft.com/office/officeart/2018/2/layout/IconVerticalSolidList"/>
    <dgm:cxn modelId="{852DF7CF-9447-6B4D-9F86-F9928D9A6863}" type="presParOf" srcId="{A5942A5B-17AE-46BF-9DBA-E6D6703FCE5D}" destId="{997FDADF-9E30-4F21-88BE-CDBBDCFE4ADD}" srcOrd="1" destOrd="0" presId="urn:microsoft.com/office/officeart/2018/2/layout/IconVerticalSolidList"/>
    <dgm:cxn modelId="{5F849237-080A-8A4A-B4EF-2276005B85A5}" type="presParOf" srcId="{A5942A5B-17AE-46BF-9DBA-E6D6703FCE5D}" destId="{818923AC-B700-4402-A831-7E8F86C6D03C}" srcOrd="2" destOrd="0" presId="urn:microsoft.com/office/officeart/2018/2/layout/IconVerticalSolidList"/>
    <dgm:cxn modelId="{6E47ACA8-79EF-E148-BACF-2B7EABAD3F3F}" type="presParOf" srcId="{A5942A5B-17AE-46BF-9DBA-E6D6703FCE5D}" destId="{E8A979A6-3B8D-4C41-8AB5-0E203201748D}" srcOrd="3" destOrd="0" presId="urn:microsoft.com/office/officeart/2018/2/layout/IconVerticalSolidList"/>
    <dgm:cxn modelId="{33F2C86C-D954-B74F-9674-E76D2ADDE7E0}" type="presParOf" srcId="{F434317F-2518-4F27-8155-561242DD8743}" destId="{98BDD872-7CA9-4BF9-8283-65A5C0B0BE43}" srcOrd="3" destOrd="0" presId="urn:microsoft.com/office/officeart/2018/2/layout/IconVerticalSolidList"/>
    <dgm:cxn modelId="{5ECE47AC-E3EC-0040-820F-781011CEE0D5}" type="presParOf" srcId="{F434317F-2518-4F27-8155-561242DD8743}" destId="{76D90E94-CF9A-4FFC-B9AF-FA026D9D7E3F}" srcOrd="4" destOrd="0" presId="urn:microsoft.com/office/officeart/2018/2/layout/IconVerticalSolidList"/>
    <dgm:cxn modelId="{6EEDE70A-335B-C24C-B645-43A239FE21E1}" type="presParOf" srcId="{76D90E94-CF9A-4FFC-B9AF-FA026D9D7E3F}" destId="{BAB4EC92-41F3-4EEF-9132-610C6C2E7D72}" srcOrd="0" destOrd="0" presId="urn:microsoft.com/office/officeart/2018/2/layout/IconVerticalSolidList"/>
    <dgm:cxn modelId="{F623BD36-F9B2-A848-B705-5B24C66ED928}" type="presParOf" srcId="{76D90E94-CF9A-4FFC-B9AF-FA026D9D7E3F}" destId="{4B8381AA-2F6B-4527-B600-07E16978F888}" srcOrd="1" destOrd="0" presId="urn:microsoft.com/office/officeart/2018/2/layout/IconVerticalSolidList"/>
    <dgm:cxn modelId="{27841BC5-E8F2-CA4B-A689-3289571B656B}" type="presParOf" srcId="{76D90E94-CF9A-4FFC-B9AF-FA026D9D7E3F}" destId="{47C16D4F-E170-4CFA-9050-9D9BF8407132}" srcOrd="2" destOrd="0" presId="urn:microsoft.com/office/officeart/2018/2/layout/IconVerticalSolidList"/>
    <dgm:cxn modelId="{05DE42DE-57D4-1443-8805-7D2169469136}" type="presParOf" srcId="{76D90E94-CF9A-4FFC-B9AF-FA026D9D7E3F}" destId="{3D82CC62-47F3-48FA-88A9-7F5D722015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2EC79C-389A-47E2-8837-FAB17FBEFC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05773CFF-4F0C-4DBC-94AD-459E8700A7DB}">
      <dgm:prSet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Occupancy has stabilized across CBD and suburban Class A</a:t>
          </a:r>
        </a:p>
      </dgm:t>
    </dgm:pt>
    <dgm:pt modelId="{5148C98E-75FD-4F82-B3BA-DFFA0DC558BA}" type="parTrans" cxnId="{83D4F406-F2FB-4986-A4E4-69F5BD768E49}">
      <dgm:prSet/>
      <dgm:spPr/>
      <dgm:t>
        <a:bodyPr/>
        <a:lstStyle/>
        <a:p>
          <a:endParaRPr lang="en-US"/>
        </a:p>
      </dgm:t>
    </dgm:pt>
    <dgm:pt modelId="{60152F12-A1E6-4071-91D2-9EF207133776}" type="sibTrans" cxnId="{83D4F406-F2FB-4986-A4E4-69F5BD768E49}">
      <dgm:prSet/>
      <dgm:spPr/>
      <dgm:t>
        <a:bodyPr/>
        <a:lstStyle/>
        <a:p>
          <a:endParaRPr lang="en-US"/>
        </a:p>
      </dgm:t>
    </dgm:pt>
    <dgm:pt modelId="{8E334D3F-C227-4A14-AE14-B6FBA836A6FC}">
      <dgm:prSet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Flight to fit continues to drive demand for renovated mid-sized spaces</a:t>
          </a:r>
        </a:p>
      </dgm:t>
    </dgm:pt>
    <dgm:pt modelId="{0035254D-78AB-4C8A-B932-06B0D853921F}" type="parTrans" cxnId="{FB3AFFF9-7AFD-4407-A45D-CB8A10037EBD}">
      <dgm:prSet/>
      <dgm:spPr/>
      <dgm:t>
        <a:bodyPr/>
        <a:lstStyle/>
        <a:p>
          <a:endParaRPr lang="en-US"/>
        </a:p>
      </dgm:t>
    </dgm:pt>
    <dgm:pt modelId="{A4016255-27BE-472F-833B-5E145CAFFE15}" type="sibTrans" cxnId="{FB3AFFF9-7AFD-4407-A45D-CB8A10037EBD}">
      <dgm:prSet/>
      <dgm:spPr/>
      <dgm:t>
        <a:bodyPr/>
        <a:lstStyle/>
        <a:p>
          <a:endParaRPr lang="en-US"/>
        </a:p>
      </dgm:t>
    </dgm:pt>
    <dgm:pt modelId="{832A7EFF-5105-44D6-AA98-5E1070446B00}">
      <dgm:prSet/>
      <dgm:spPr/>
      <dgm:t>
        <a:bodyPr/>
        <a:lstStyle/>
        <a:p>
          <a:r>
            <a: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Sublease absorption may buoy activity in early 2026</a:t>
          </a:r>
        </a:p>
      </dgm:t>
    </dgm:pt>
    <dgm:pt modelId="{6E836623-59DC-42FF-8CD8-D8522CE0B718}" type="parTrans" cxnId="{77AA43DF-09CC-431D-AF4E-CCD2E0BAD088}">
      <dgm:prSet/>
      <dgm:spPr/>
      <dgm:t>
        <a:bodyPr/>
        <a:lstStyle/>
        <a:p>
          <a:endParaRPr lang="en-US"/>
        </a:p>
      </dgm:t>
    </dgm:pt>
    <dgm:pt modelId="{4940A81B-3FBD-438D-9A8B-06278A14D269}" type="sibTrans" cxnId="{77AA43DF-09CC-431D-AF4E-CCD2E0BAD088}">
      <dgm:prSet/>
      <dgm:spPr/>
      <dgm:t>
        <a:bodyPr/>
        <a:lstStyle/>
        <a:p>
          <a:endParaRPr lang="en-US"/>
        </a:p>
      </dgm:t>
    </dgm:pt>
    <dgm:pt modelId="{13BDE208-3E79-4189-9ADD-10C38E1D02F4}">
      <dgm:prSet/>
      <dgm:spPr/>
      <dgm:t>
        <a:bodyPr/>
        <a:lstStyle/>
        <a:p>
          <a:r>
            <a: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New construction limited to marquee users – opportunity to reposition B product</a:t>
          </a:r>
        </a:p>
      </dgm:t>
    </dgm:pt>
    <dgm:pt modelId="{AA8A9B55-4101-4EF2-8861-903D43AE6B1A}" type="parTrans" cxnId="{36D6948A-A740-4949-B005-41E5D8E6587A}">
      <dgm:prSet/>
      <dgm:spPr/>
      <dgm:t>
        <a:bodyPr/>
        <a:lstStyle/>
        <a:p>
          <a:endParaRPr lang="en-US"/>
        </a:p>
      </dgm:t>
    </dgm:pt>
    <dgm:pt modelId="{46778764-075C-41FE-93EA-0C0F69CD13D6}" type="sibTrans" cxnId="{36D6948A-A740-4949-B005-41E5D8E6587A}">
      <dgm:prSet/>
      <dgm:spPr/>
      <dgm:t>
        <a:bodyPr/>
        <a:lstStyle/>
        <a:p>
          <a:endParaRPr lang="en-US"/>
        </a:p>
      </dgm:t>
    </dgm:pt>
    <dgm:pt modelId="{4618E373-5965-418A-BC61-7786D134ADFF}" type="pres">
      <dgm:prSet presAssocID="{2A2EC79C-389A-47E2-8837-FAB17FBEFC47}" presName="root" presStyleCnt="0">
        <dgm:presLayoutVars>
          <dgm:dir/>
          <dgm:resizeHandles val="exact"/>
        </dgm:presLayoutVars>
      </dgm:prSet>
      <dgm:spPr/>
    </dgm:pt>
    <dgm:pt modelId="{20574CAC-9A1F-444A-8C86-30ED8301B4A3}" type="pres">
      <dgm:prSet presAssocID="{05773CFF-4F0C-4DBC-94AD-459E8700A7DB}" presName="compNode" presStyleCnt="0"/>
      <dgm:spPr/>
    </dgm:pt>
    <dgm:pt modelId="{561E7C64-88FA-4C38-964E-259DFE700067}" type="pres">
      <dgm:prSet presAssocID="{05773CFF-4F0C-4DBC-94AD-459E8700A7DB}" presName="bgRect" presStyleLbl="bgShp" presStyleIdx="0" presStyleCnt="4"/>
      <dgm:spPr/>
    </dgm:pt>
    <dgm:pt modelId="{E92BA94F-5463-4AE7-8593-43648555CBFB}" type="pres">
      <dgm:prSet presAssocID="{05773CFF-4F0C-4DBC-94AD-459E8700A7D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14C665B3-B47E-4AA0-9B95-B10E52BEB3BD}" type="pres">
      <dgm:prSet presAssocID="{05773CFF-4F0C-4DBC-94AD-459E8700A7DB}" presName="spaceRect" presStyleCnt="0"/>
      <dgm:spPr/>
    </dgm:pt>
    <dgm:pt modelId="{AF6C96CC-B738-4B9B-8EEB-AD2734A4FD51}" type="pres">
      <dgm:prSet presAssocID="{05773CFF-4F0C-4DBC-94AD-459E8700A7DB}" presName="parTx" presStyleLbl="revTx" presStyleIdx="0" presStyleCnt="4">
        <dgm:presLayoutVars>
          <dgm:chMax val="0"/>
          <dgm:chPref val="0"/>
        </dgm:presLayoutVars>
      </dgm:prSet>
      <dgm:spPr/>
    </dgm:pt>
    <dgm:pt modelId="{064C60BB-B76F-4EBB-8CBC-EAE01093A826}" type="pres">
      <dgm:prSet presAssocID="{60152F12-A1E6-4071-91D2-9EF207133776}" presName="sibTrans" presStyleCnt="0"/>
      <dgm:spPr/>
    </dgm:pt>
    <dgm:pt modelId="{B1412CA7-4A79-4AA8-99CE-63529B75E49E}" type="pres">
      <dgm:prSet presAssocID="{8E334D3F-C227-4A14-AE14-B6FBA836A6FC}" presName="compNode" presStyleCnt="0"/>
      <dgm:spPr/>
    </dgm:pt>
    <dgm:pt modelId="{3E1CD616-71AE-491D-82F0-293049C0FB2B}" type="pres">
      <dgm:prSet presAssocID="{8E334D3F-C227-4A14-AE14-B6FBA836A6FC}" presName="bgRect" presStyleLbl="bgShp" presStyleIdx="1" presStyleCnt="4"/>
      <dgm:spPr/>
    </dgm:pt>
    <dgm:pt modelId="{420BFE84-5E7F-4B7E-A911-5E3CE39A8117}" type="pres">
      <dgm:prSet presAssocID="{8E334D3F-C227-4A14-AE14-B6FBA836A6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86DF7A49-EB73-48F4-959B-AAB8C3337849}" type="pres">
      <dgm:prSet presAssocID="{8E334D3F-C227-4A14-AE14-B6FBA836A6FC}" presName="spaceRect" presStyleCnt="0"/>
      <dgm:spPr/>
    </dgm:pt>
    <dgm:pt modelId="{536FC6C7-AA32-45DF-ABE4-4EEECE8758EE}" type="pres">
      <dgm:prSet presAssocID="{8E334D3F-C227-4A14-AE14-B6FBA836A6FC}" presName="parTx" presStyleLbl="revTx" presStyleIdx="1" presStyleCnt="4">
        <dgm:presLayoutVars>
          <dgm:chMax val="0"/>
          <dgm:chPref val="0"/>
        </dgm:presLayoutVars>
      </dgm:prSet>
      <dgm:spPr/>
    </dgm:pt>
    <dgm:pt modelId="{4DE580F6-3273-4E50-A931-07A3D8A479C6}" type="pres">
      <dgm:prSet presAssocID="{A4016255-27BE-472F-833B-5E145CAFFE15}" presName="sibTrans" presStyleCnt="0"/>
      <dgm:spPr/>
    </dgm:pt>
    <dgm:pt modelId="{2667EA85-FC20-45A3-9D8B-BAA5A4FE8351}" type="pres">
      <dgm:prSet presAssocID="{832A7EFF-5105-44D6-AA98-5E1070446B00}" presName="compNode" presStyleCnt="0"/>
      <dgm:spPr/>
    </dgm:pt>
    <dgm:pt modelId="{D0CFDC16-9355-4F3B-B104-77E1DE8FEDFB}" type="pres">
      <dgm:prSet presAssocID="{832A7EFF-5105-44D6-AA98-5E1070446B00}" presName="bgRect" presStyleLbl="bgShp" presStyleIdx="2" presStyleCnt="4"/>
      <dgm:spPr/>
    </dgm:pt>
    <dgm:pt modelId="{392D6D3D-3B94-4F61-80AC-9A9256D403E9}" type="pres">
      <dgm:prSet presAssocID="{832A7EFF-5105-44D6-AA98-5E1070446B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F056293-6D93-4712-94DB-FECABEAF5A03}" type="pres">
      <dgm:prSet presAssocID="{832A7EFF-5105-44D6-AA98-5E1070446B00}" presName="spaceRect" presStyleCnt="0"/>
      <dgm:spPr/>
    </dgm:pt>
    <dgm:pt modelId="{9B93E0D1-6031-4450-8D7D-4B5F9461D8C6}" type="pres">
      <dgm:prSet presAssocID="{832A7EFF-5105-44D6-AA98-5E1070446B00}" presName="parTx" presStyleLbl="revTx" presStyleIdx="2" presStyleCnt="4">
        <dgm:presLayoutVars>
          <dgm:chMax val="0"/>
          <dgm:chPref val="0"/>
        </dgm:presLayoutVars>
      </dgm:prSet>
      <dgm:spPr/>
    </dgm:pt>
    <dgm:pt modelId="{5A73D58D-EBB1-4D13-BC69-AC43C396B40B}" type="pres">
      <dgm:prSet presAssocID="{4940A81B-3FBD-438D-9A8B-06278A14D269}" presName="sibTrans" presStyleCnt="0"/>
      <dgm:spPr/>
    </dgm:pt>
    <dgm:pt modelId="{A688B369-EAB4-44CE-9D93-85B6EBA84714}" type="pres">
      <dgm:prSet presAssocID="{13BDE208-3E79-4189-9ADD-10C38E1D02F4}" presName="compNode" presStyleCnt="0"/>
      <dgm:spPr/>
    </dgm:pt>
    <dgm:pt modelId="{69BBE02C-45EF-49B5-8BB7-1F37D743E608}" type="pres">
      <dgm:prSet presAssocID="{13BDE208-3E79-4189-9ADD-10C38E1D02F4}" presName="bgRect" presStyleLbl="bgShp" presStyleIdx="3" presStyleCnt="4"/>
      <dgm:spPr/>
    </dgm:pt>
    <dgm:pt modelId="{F5AF452D-B3E9-47B4-A2D2-1C883AA13A31}" type="pres">
      <dgm:prSet presAssocID="{13BDE208-3E79-4189-9ADD-10C38E1D02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822DF9F7-997B-4E86-94EA-AD5E9E411964}" type="pres">
      <dgm:prSet presAssocID="{13BDE208-3E79-4189-9ADD-10C38E1D02F4}" presName="spaceRect" presStyleCnt="0"/>
      <dgm:spPr/>
    </dgm:pt>
    <dgm:pt modelId="{557C8EF8-F2F4-4956-86B1-DBC2EA361B8D}" type="pres">
      <dgm:prSet presAssocID="{13BDE208-3E79-4189-9ADD-10C38E1D02F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0A3BD05-70BF-4DA2-B504-74F109A29F4E}" type="presOf" srcId="{13BDE208-3E79-4189-9ADD-10C38E1D02F4}" destId="{557C8EF8-F2F4-4956-86B1-DBC2EA361B8D}" srcOrd="0" destOrd="0" presId="urn:microsoft.com/office/officeart/2018/2/layout/IconVerticalSolidList"/>
    <dgm:cxn modelId="{83D4F406-F2FB-4986-A4E4-69F5BD768E49}" srcId="{2A2EC79C-389A-47E2-8837-FAB17FBEFC47}" destId="{05773CFF-4F0C-4DBC-94AD-459E8700A7DB}" srcOrd="0" destOrd="0" parTransId="{5148C98E-75FD-4F82-B3BA-DFFA0DC558BA}" sibTransId="{60152F12-A1E6-4071-91D2-9EF207133776}"/>
    <dgm:cxn modelId="{7E83BA15-5355-475C-9CFC-E5184A67B01E}" type="presOf" srcId="{8E334D3F-C227-4A14-AE14-B6FBA836A6FC}" destId="{536FC6C7-AA32-45DF-ABE4-4EEECE8758EE}" srcOrd="0" destOrd="0" presId="urn:microsoft.com/office/officeart/2018/2/layout/IconVerticalSolidList"/>
    <dgm:cxn modelId="{A7220727-606C-45FD-B805-836A7847CC0A}" type="presOf" srcId="{2A2EC79C-389A-47E2-8837-FAB17FBEFC47}" destId="{4618E373-5965-418A-BC61-7786D134ADFF}" srcOrd="0" destOrd="0" presId="urn:microsoft.com/office/officeart/2018/2/layout/IconVerticalSolidList"/>
    <dgm:cxn modelId="{36D6948A-A740-4949-B005-41E5D8E6587A}" srcId="{2A2EC79C-389A-47E2-8837-FAB17FBEFC47}" destId="{13BDE208-3E79-4189-9ADD-10C38E1D02F4}" srcOrd="3" destOrd="0" parTransId="{AA8A9B55-4101-4EF2-8861-903D43AE6B1A}" sibTransId="{46778764-075C-41FE-93EA-0C0F69CD13D6}"/>
    <dgm:cxn modelId="{0FADFEA1-C8F8-4750-A9D7-EEE56E8D50EB}" type="presOf" srcId="{832A7EFF-5105-44D6-AA98-5E1070446B00}" destId="{9B93E0D1-6031-4450-8D7D-4B5F9461D8C6}" srcOrd="0" destOrd="0" presId="urn:microsoft.com/office/officeart/2018/2/layout/IconVerticalSolidList"/>
    <dgm:cxn modelId="{77AA43DF-09CC-431D-AF4E-CCD2E0BAD088}" srcId="{2A2EC79C-389A-47E2-8837-FAB17FBEFC47}" destId="{832A7EFF-5105-44D6-AA98-5E1070446B00}" srcOrd="2" destOrd="0" parTransId="{6E836623-59DC-42FF-8CD8-D8522CE0B718}" sibTransId="{4940A81B-3FBD-438D-9A8B-06278A14D269}"/>
    <dgm:cxn modelId="{19C63BE0-0B0A-45DC-A5AF-979188B5BE67}" type="presOf" srcId="{05773CFF-4F0C-4DBC-94AD-459E8700A7DB}" destId="{AF6C96CC-B738-4B9B-8EEB-AD2734A4FD51}" srcOrd="0" destOrd="0" presId="urn:microsoft.com/office/officeart/2018/2/layout/IconVerticalSolidList"/>
    <dgm:cxn modelId="{FB3AFFF9-7AFD-4407-A45D-CB8A10037EBD}" srcId="{2A2EC79C-389A-47E2-8837-FAB17FBEFC47}" destId="{8E334D3F-C227-4A14-AE14-B6FBA836A6FC}" srcOrd="1" destOrd="0" parTransId="{0035254D-78AB-4C8A-B932-06B0D853921F}" sibTransId="{A4016255-27BE-472F-833B-5E145CAFFE15}"/>
    <dgm:cxn modelId="{50923AA7-9840-4F9F-929B-B43AC779F42F}" type="presParOf" srcId="{4618E373-5965-418A-BC61-7786D134ADFF}" destId="{20574CAC-9A1F-444A-8C86-30ED8301B4A3}" srcOrd="0" destOrd="0" presId="urn:microsoft.com/office/officeart/2018/2/layout/IconVerticalSolidList"/>
    <dgm:cxn modelId="{12A7879C-976C-46FB-82A9-CCB3EF9A4421}" type="presParOf" srcId="{20574CAC-9A1F-444A-8C86-30ED8301B4A3}" destId="{561E7C64-88FA-4C38-964E-259DFE700067}" srcOrd="0" destOrd="0" presId="urn:microsoft.com/office/officeart/2018/2/layout/IconVerticalSolidList"/>
    <dgm:cxn modelId="{AEB94BC7-F540-454C-82B9-C6261A979060}" type="presParOf" srcId="{20574CAC-9A1F-444A-8C86-30ED8301B4A3}" destId="{E92BA94F-5463-4AE7-8593-43648555CBFB}" srcOrd="1" destOrd="0" presId="urn:microsoft.com/office/officeart/2018/2/layout/IconVerticalSolidList"/>
    <dgm:cxn modelId="{89CD51D3-39C8-465C-BF62-7484FF6E3558}" type="presParOf" srcId="{20574CAC-9A1F-444A-8C86-30ED8301B4A3}" destId="{14C665B3-B47E-4AA0-9B95-B10E52BEB3BD}" srcOrd="2" destOrd="0" presId="urn:microsoft.com/office/officeart/2018/2/layout/IconVerticalSolidList"/>
    <dgm:cxn modelId="{EF61AD97-6141-41BA-81A7-7EDF1BB31A25}" type="presParOf" srcId="{20574CAC-9A1F-444A-8C86-30ED8301B4A3}" destId="{AF6C96CC-B738-4B9B-8EEB-AD2734A4FD51}" srcOrd="3" destOrd="0" presId="urn:microsoft.com/office/officeart/2018/2/layout/IconVerticalSolidList"/>
    <dgm:cxn modelId="{0F1A5A36-D768-4F5C-909E-4A4FC6074E74}" type="presParOf" srcId="{4618E373-5965-418A-BC61-7786D134ADFF}" destId="{064C60BB-B76F-4EBB-8CBC-EAE01093A826}" srcOrd="1" destOrd="0" presId="urn:microsoft.com/office/officeart/2018/2/layout/IconVerticalSolidList"/>
    <dgm:cxn modelId="{EC8FED85-B59E-4E9A-9727-DBFAFF2C4943}" type="presParOf" srcId="{4618E373-5965-418A-BC61-7786D134ADFF}" destId="{B1412CA7-4A79-4AA8-99CE-63529B75E49E}" srcOrd="2" destOrd="0" presId="urn:microsoft.com/office/officeart/2018/2/layout/IconVerticalSolidList"/>
    <dgm:cxn modelId="{8C717B6C-FBFD-49DC-87EF-597C999CBB49}" type="presParOf" srcId="{B1412CA7-4A79-4AA8-99CE-63529B75E49E}" destId="{3E1CD616-71AE-491D-82F0-293049C0FB2B}" srcOrd="0" destOrd="0" presId="urn:microsoft.com/office/officeart/2018/2/layout/IconVerticalSolidList"/>
    <dgm:cxn modelId="{3FC0C852-2980-4625-A741-F1C02609F39A}" type="presParOf" srcId="{B1412CA7-4A79-4AA8-99CE-63529B75E49E}" destId="{420BFE84-5E7F-4B7E-A911-5E3CE39A8117}" srcOrd="1" destOrd="0" presId="urn:microsoft.com/office/officeart/2018/2/layout/IconVerticalSolidList"/>
    <dgm:cxn modelId="{A1856C50-3677-4437-8092-2BFFDBFD6B8E}" type="presParOf" srcId="{B1412CA7-4A79-4AA8-99CE-63529B75E49E}" destId="{86DF7A49-EB73-48F4-959B-AAB8C3337849}" srcOrd="2" destOrd="0" presId="urn:microsoft.com/office/officeart/2018/2/layout/IconVerticalSolidList"/>
    <dgm:cxn modelId="{66B84F30-2486-4BDE-8A6A-CE0291FAB65C}" type="presParOf" srcId="{B1412CA7-4A79-4AA8-99CE-63529B75E49E}" destId="{536FC6C7-AA32-45DF-ABE4-4EEECE8758EE}" srcOrd="3" destOrd="0" presId="urn:microsoft.com/office/officeart/2018/2/layout/IconVerticalSolidList"/>
    <dgm:cxn modelId="{63BDE661-D87F-425D-8BD5-7E9BA8455D31}" type="presParOf" srcId="{4618E373-5965-418A-BC61-7786D134ADFF}" destId="{4DE580F6-3273-4E50-A931-07A3D8A479C6}" srcOrd="3" destOrd="0" presId="urn:microsoft.com/office/officeart/2018/2/layout/IconVerticalSolidList"/>
    <dgm:cxn modelId="{55349DE5-F2DD-4FE9-9727-BF9F4C25ACDF}" type="presParOf" srcId="{4618E373-5965-418A-BC61-7786D134ADFF}" destId="{2667EA85-FC20-45A3-9D8B-BAA5A4FE8351}" srcOrd="4" destOrd="0" presId="urn:microsoft.com/office/officeart/2018/2/layout/IconVerticalSolidList"/>
    <dgm:cxn modelId="{3E7F39B1-9D88-40A1-927C-3576BCF37BE3}" type="presParOf" srcId="{2667EA85-FC20-45A3-9D8B-BAA5A4FE8351}" destId="{D0CFDC16-9355-4F3B-B104-77E1DE8FEDFB}" srcOrd="0" destOrd="0" presId="urn:microsoft.com/office/officeart/2018/2/layout/IconVerticalSolidList"/>
    <dgm:cxn modelId="{CA657A12-2572-4C35-AF24-55BF096F7CD0}" type="presParOf" srcId="{2667EA85-FC20-45A3-9D8B-BAA5A4FE8351}" destId="{392D6D3D-3B94-4F61-80AC-9A9256D403E9}" srcOrd="1" destOrd="0" presId="urn:microsoft.com/office/officeart/2018/2/layout/IconVerticalSolidList"/>
    <dgm:cxn modelId="{73228092-9483-4338-B120-FE6C970D1A34}" type="presParOf" srcId="{2667EA85-FC20-45A3-9D8B-BAA5A4FE8351}" destId="{9F056293-6D93-4712-94DB-FECABEAF5A03}" srcOrd="2" destOrd="0" presId="urn:microsoft.com/office/officeart/2018/2/layout/IconVerticalSolidList"/>
    <dgm:cxn modelId="{0E38A344-97F2-4B64-9B89-F2A0816487F5}" type="presParOf" srcId="{2667EA85-FC20-45A3-9D8B-BAA5A4FE8351}" destId="{9B93E0D1-6031-4450-8D7D-4B5F9461D8C6}" srcOrd="3" destOrd="0" presId="urn:microsoft.com/office/officeart/2018/2/layout/IconVerticalSolidList"/>
    <dgm:cxn modelId="{7CD67884-773C-4339-A2A6-050FB6BBD5A6}" type="presParOf" srcId="{4618E373-5965-418A-BC61-7786D134ADFF}" destId="{5A73D58D-EBB1-4D13-BC69-AC43C396B40B}" srcOrd="5" destOrd="0" presId="urn:microsoft.com/office/officeart/2018/2/layout/IconVerticalSolidList"/>
    <dgm:cxn modelId="{6232E93A-739C-4AE3-8BDC-EF615D965313}" type="presParOf" srcId="{4618E373-5965-418A-BC61-7786D134ADFF}" destId="{A688B369-EAB4-44CE-9D93-85B6EBA84714}" srcOrd="6" destOrd="0" presId="urn:microsoft.com/office/officeart/2018/2/layout/IconVerticalSolidList"/>
    <dgm:cxn modelId="{3F77EA12-265B-43C3-8A1A-F6D5F63E47D3}" type="presParOf" srcId="{A688B369-EAB4-44CE-9D93-85B6EBA84714}" destId="{69BBE02C-45EF-49B5-8BB7-1F37D743E608}" srcOrd="0" destOrd="0" presId="urn:microsoft.com/office/officeart/2018/2/layout/IconVerticalSolidList"/>
    <dgm:cxn modelId="{BFE24DA2-E43F-42C3-AEC1-EB4A0CA7B104}" type="presParOf" srcId="{A688B369-EAB4-44CE-9D93-85B6EBA84714}" destId="{F5AF452D-B3E9-47B4-A2D2-1C883AA13A31}" srcOrd="1" destOrd="0" presId="urn:microsoft.com/office/officeart/2018/2/layout/IconVerticalSolidList"/>
    <dgm:cxn modelId="{8CDF5EC1-D021-4F5B-955B-8C0328A1CF22}" type="presParOf" srcId="{A688B369-EAB4-44CE-9D93-85B6EBA84714}" destId="{822DF9F7-997B-4E86-94EA-AD5E9E411964}" srcOrd="2" destOrd="0" presId="urn:microsoft.com/office/officeart/2018/2/layout/IconVerticalSolidList"/>
    <dgm:cxn modelId="{7917F0F1-D0AF-4BBC-9CDE-03A0DF79AEC4}" type="presParOf" srcId="{A688B369-EAB4-44CE-9D93-85B6EBA84714}" destId="{557C8EF8-F2F4-4956-86B1-DBC2EA361B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EB016-85FE-0045-9CE5-0A539A860D55}">
      <dsp:nvSpPr>
        <dsp:cNvPr id="0" name=""/>
        <dsp:cNvSpPr/>
      </dsp:nvSpPr>
      <dsp:spPr>
        <a:xfrm>
          <a:off x="0" y="90725"/>
          <a:ext cx="3815379" cy="646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COVID’s Impact on the Office Market</a:t>
          </a:r>
        </a:p>
      </dsp:txBody>
      <dsp:txXfrm>
        <a:off x="31556" y="122281"/>
        <a:ext cx="3752267" cy="583313"/>
      </dsp:txXfrm>
    </dsp:sp>
    <dsp:sp modelId="{F94C5CD6-17CE-5646-8F58-84B3EF9704F8}">
      <dsp:nvSpPr>
        <dsp:cNvPr id="0" name=""/>
        <dsp:cNvSpPr/>
      </dsp:nvSpPr>
      <dsp:spPr>
        <a:xfrm>
          <a:off x="0" y="786110"/>
          <a:ext cx="3815379" cy="646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Year over Year Statistics</a:t>
          </a:r>
        </a:p>
      </dsp:txBody>
      <dsp:txXfrm>
        <a:off x="31556" y="817666"/>
        <a:ext cx="3752267" cy="583313"/>
      </dsp:txXfrm>
    </dsp:sp>
    <dsp:sp modelId="{1EA9A92A-F8AF-FF43-8667-5199559951F2}">
      <dsp:nvSpPr>
        <dsp:cNvPr id="0" name=""/>
        <dsp:cNvSpPr/>
      </dsp:nvSpPr>
      <dsp:spPr>
        <a:xfrm>
          <a:off x="0" y="1481495"/>
          <a:ext cx="3815379" cy="646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2026 Forecast: Bottom or Bounce?</a:t>
          </a:r>
        </a:p>
      </dsp:txBody>
      <dsp:txXfrm>
        <a:off x="31556" y="1513051"/>
        <a:ext cx="3752267" cy="583313"/>
      </dsp:txXfrm>
    </dsp:sp>
    <dsp:sp modelId="{CE07C257-36A7-B54C-A260-686E98C974AA}">
      <dsp:nvSpPr>
        <dsp:cNvPr id="0" name=""/>
        <dsp:cNvSpPr/>
      </dsp:nvSpPr>
      <dsp:spPr>
        <a:xfrm>
          <a:off x="0" y="2176880"/>
          <a:ext cx="3815379" cy="646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Future of Office in New Orleans</a:t>
          </a:r>
        </a:p>
      </dsp:txBody>
      <dsp:txXfrm>
        <a:off x="31556" y="2208436"/>
        <a:ext cx="3752267" cy="583313"/>
      </dsp:txXfrm>
    </dsp:sp>
    <dsp:sp modelId="{8CB54CB2-C522-384F-8078-02F92F3918E5}">
      <dsp:nvSpPr>
        <dsp:cNvPr id="0" name=""/>
        <dsp:cNvSpPr/>
      </dsp:nvSpPr>
      <dsp:spPr>
        <a:xfrm>
          <a:off x="0" y="2872265"/>
          <a:ext cx="3815379" cy="646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Risks, Opportunities &amp; Final Takeaways</a:t>
          </a:r>
        </a:p>
      </dsp:txBody>
      <dsp:txXfrm>
        <a:off x="31556" y="2903821"/>
        <a:ext cx="3752267" cy="583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7A00F-A82A-A940-BACB-482A9E045100}">
      <dsp:nvSpPr>
        <dsp:cNvPr id="0" name=""/>
        <dsp:cNvSpPr/>
      </dsp:nvSpPr>
      <dsp:spPr>
        <a:xfrm>
          <a:off x="0" y="326369"/>
          <a:ext cx="3898169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541" tIns="458216" rIns="30254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2019: $20.08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2025: $20.71</a:t>
          </a:r>
        </a:p>
      </dsp:txBody>
      <dsp:txXfrm>
        <a:off x="0" y="326369"/>
        <a:ext cx="3898169" cy="1247400"/>
      </dsp:txXfrm>
    </dsp:sp>
    <dsp:sp modelId="{70DE6B40-31D1-8C47-9E10-DCC73BE95BC3}">
      <dsp:nvSpPr>
        <dsp:cNvPr id="0" name=""/>
        <dsp:cNvSpPr/>
      </dsp:nvSpPr>
      <dsp:spPr>
        <a:xfrm>
          <a:off x="194908" y="824"/>
          <a:ext cx="2728718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3139" tIns="0" rIns="10313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CBD</a:t>
          </a:r>
        </a:p>
      </dsp:txBody>
      <dsp:txXfrm>
        <a:off x="226611" y="32527"/>
        <a:ext cx="2665312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8A17A-DFD2-4B68-A270-4479990FF9AF}">
      <dsp:nvSpPr>
        <dsp:cNvPr id="0" name=""/>
        <dsp:cNvSpPr/>
      </dsp:nvSpPr>
      <dsp:spPr>
        <a:xfrm>
          <a:off x="0" y="673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2CF31-0A0C-4D23-BF14-E004E0DDDAB8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75D1F-1FC1-42C7-B9AA-4826FF95A7F2}">
      <dsp:nvSpPr>
        <dsp:cNvPr id="0" name=""/>
        <dsp:cNvSpPr/>
      </dsp:nvSpPr>
      <dsp:spPr>
        <a:xfrm>
          <a:off x="1819120" y="673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High occupancy at 91.69% – one of the strongest in the region</a:t>
          </a:r>
        </a:p>
      </dsp:txBody>
      <dsp:txXfrm>
        <a:off x="1819120" y="673"/>
        <a:ext cx="2954047" cy="1574995"/>
      </dsp:txXfrm>
    </dsp:sp>
    <dsp:sp modelId="{146BCD32-7670-4113-A92F-B1B4F3F70AE9}">
      <dsp:nvSpPr>
        <dsp:cNvPr id="0" name=""/>
        <dsp:cNvSpPr/>
      </dsp:nvSpPr>
      <dsp:spPr>
        <a:xfrm>
          <a:off x="0" y="1969418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FDADF-9E30-4F21-88BE-CDBBDCFE4ADD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979A6-3B8D-4C41-8AB5-0E203201748D}">
      <dsp:nvSpPr>
        <dsp:cNvPr id="0" name=""/>
        <dsp:cNvSpPr/>
      </dsp:nvSpPr>
      <dsp:spPr>
        <a:xfrm>
          <a:off x="1819120" y="1969418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Performance has remained steady post-COVID with minimal volatility</a:t>
          </a:r>
        </a:p>
      </dsp:txBody>
      <dsp:txXfrm>
        <a:off x="1819120" y="1969418"/>
        <a:ext cx="2954047" cy="1574995"/>
      </dsp:txXfrm>
    </dsp:sp>
    <dsp:sp modelId="{BAB4EC92-41F3-4EEF-9132-610C6C2E7D72}">
      <dsp:nvSpPr>
        <dsp:cNvPr id="0" name=""/>
        <dsp:cNvSpPr/>
      </dsp:nvSpPr>
      <dsp:spPr>
        <a:xfrm>
          <a:off x="0" y="3938162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381AA-2F6B-4527-B600-07E16978F888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2CC62-47F3-48FA-88A9-7F5D72201561}">
      <dsp:nvSpPr>
        <dsp:cNvPr id="0" name=""/>
        <dsp:cNvSpPr/>
      </dsp:nvSpPr>
      <dsp:spPr>
        <a:xfrm>
          <a:off x="1819120" y="3938162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Resilient tenant base less impacted by remote work trends</a:t>
          </a:r>
        </a:p>
      </dsp:txBody>
      <dsp:txXfrm>
        <a:off x="1819120" y="3938162"/>
        <a:ext cx="2954047" cy="1574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8A17A-DFD2-4B68-A270-4479990FF9AF}">
      <dsp:nvSpPr>
        <dsp:cNvPr id="0" name=""/>
        <dsp:cNvSpPr/>
      </dsp:nvSpPr>
      <dsp:spPr>
        <a:xfrm>
          <a:off x="0" y="673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2CF31-0A0C-4D23-BF14-E004E0DDDAB8}">
      <dsp:nvSpPr>
        <dsp:cNvPr id="0" name=""/>
        <dsp:cNvSpPr/>
      </dsp:nvSpPr>
      <dsp:spPr>
        <a:xfrm>
          <a:off x="1299" y="2314646"/>
          <a:ext cx="866247" cy="8662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75D1F-1FC1-42C7-B9AA-4826FF95A7F2}">
      <dsp:nvSpPr>
        <dsp:cNvPr id="0" name=""/>
        <dsp:cNvSpPr/>
      </dsp:nvSpPr>
      <dsp:spPr>
        <a:xfrm>
          <a:off x="1819120" y="673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Class A occupancy at 91.79%, with positive absorption in 2025</a:t>
          </a:r>
        </a:p>
      </dsp:txBody>
      <dsp:txXfrm>
        <a:off x="1819120" y="673"/>
        <a:ext cx="2954047" cy="1574995"/>
      </dsp:txXfrm>
    </dsp:sp>
    <dsp:sp modelId="{146BCD32-7670-4113-A92F-B1B4F3F70AE9}">
      <dsp:nvSpPr>
        <dsp:cNvPr id="0" name=""/>
        <dsp:cNvSpPr/>
      </dsp:nvSpPr>
      <dsp:spPr>
        <a:xfrm>
          <a:off x="0" y="1969418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FDADF-9E30-4F21-88BE-CDBBDCFE4ADD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979A6-3B8D-4C41-8AB5-0E203201748D}">
      <dsp:nvSpPr>
        <dsp:cNvPr id="0" name=""/>
        <dsp:cNvSpPr/>
      </dsp:nvSpPr>
      <dsp:spPr>
        <a:xfrm>
          <a:off x="1819120" y="1969418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Tight market supported by smaller tenants and low turnover</a:t>
          </a:r>
        </a:p>
      </dsp:txBody>
      <dsp:txXfrm>
        <a:off x="1819120" y="1969418"/>
        <a:ext cx="2954047" cy="1574995"/>
      </dsp:txXfrm>
    </dsp:sp>
    <dsp:sp modelId="{BAB4EC92-41F3-4EEF-9132-610C6C2E7D72}">
      <dsp:nvSpPr>
        <dsp:cNvPr id="0" name=""/>
        <dsp:cNvSpPr/>
      </dsp:nvSpPr>
      <dsp:spPr>
        <a:xfrm>
          <a:off x="0" y="3938162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381AA-2F6B-4527-B600-07E16978F888}">
      <dsp:nvSpPr>
        <dsp:cNvPr id="0" name=""/>
        <dsp:cNvSpPr/>
      </dsp:nvSpPr>
      <dsp:spPr>
        <a:xfrm>
          <a:off x="0" y="4320811"/>
          <a:ext cx="866247" cy="86624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2CC62-47F3-48FA-88A9-7F5D72201561}">
      <dsp:nvSpPr>
        <dsp:cNvPr id="0" name=""/>
        <dsp:cNvSpPr/>
      </dsp:nvSpPr>
      <dsp:spPr>
        <a:xfrm>
          <a:off x="1819120" y="3938162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Quiet performer with high stability and little churn</a:t>
          </a:r>
        </a:p>
      </dsp:txBody>
      <dsp:txXfrm>
        <a:off x="1819120" y="3938162"/>
        <a:ext cx="2954047" cy="1574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8A17A-DFD2-4B68-A270-4479990FF9AF}">
      <dsp:nvSpPr>
        <dsp:cNvPr id="0" name=""/>
        <dsp:cNvSpPr/>
      </dsp:nvSpPr>
      <dsp:spPr>
        <a:xfrm>
          <a:off x="0" y="673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2CF31-0A0C-4D23-BF14-E004E0DDDAB8}">
      <dsp:nvSpPr>
        <dsp:cNvPr id="0" name=""/>
        <dsp:cNvSpPr/>
      </dsp:nvSpPr>
      <dsp:spPr>
        <a:xfrm>
          <a:off x="594358" y="385131"/>
          <a:ext cx="866247" cy="866247"/>
        </a:xfrm>
        <a:prstGeom prst="rect">
          <a:avLst/>
        </a:prstGeom>
        <a:solidFill>
          <a:schemeClr val="bg1">
            <a:lumMod val="95000"/>
            <a:alpha val="99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75D1F-1FC1-42C7-B9AA-4826FF95A7F2}">
      <dsp:nvSpPr>
        <dsp:cNvPr id="0" name=""/>
        <dsp:cNvSpPr/>
      </dsp:nvSpPr>
      <dsp:spPr>
        <a:xfrm>
          <a:off x="1819120" y="673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Class A occupancy holding strong at 87.54%</a:t>
          </a:r>
        </a:p>
      </dsp:txBody>
      <dsp:txXfrm>
        <a:off x="1819120" y="673"/>
        <a:ext cx="2954047" cy="1574995"/>
      </dsp:txXfrm>
    </dsp:sp>
    <dsp:sp modelId="{146BCD32-7670-4113-A92F-B1B4F3F70AE9}">
      <dsp:nvSpPr>
        <dsp:cNvPr id="0" name=""/>
        <dsp:cNvSpPr/>
      </dsp:nvSpPr>
      <dsp:spPr>
        <a:xfrm>
          <a:off x="0" y="1969418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FDADF-9E30-4F21-88BE-CDBBDCFE4ADD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979A6-3B8D-4C41-8AB5-0E203201748D}">
      <dsp:nvSpPr>
        <dsp:cNvPr id="0" name=""/>
        <dsp:cNvSpPr/>
      </dsp:nvSpPr>
      <dsp:spPr>
        <a:xfrm>
          <a:off x="1819120" y="1969418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Consistent demand from healthcare, logistics, and services</a:t>
          </a:r>
        </a:p>
      </dsp:txBody>
      <dsp:txXfrm>
        <a:off x="1819120" y="1969418"/>
        <a:ext cx="2954047" cy="1574995"/>
      </dsp:txXfrm>
    </dsp:sp>
    <dsp:sp modelId="{BAB4EC92-41F3-4EEF-9132-610C6C2E7D72}">
      <dsp:nvSpPr>
        <dsp:cNvPr id="0" name=""/>
        <dsp:cNvSpPr/>
      </dsp:nvSpPr>
      <dsp:spPr>
        <a:xfrm>
          <a:off x="0" y="3938162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381AA-2F6B-4527-B600-07E16978F888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2CC62-47F3-48FA-88A9-7F5D72201561}">
      <dsp:nvSpPr>
        <dsp:cNvPr id="0" name=""/>
        <dsp:cNvSpPr/>
      </dsp:nvSpPr>
      <dsp:spPr>
        <a:xfrm>
          <a:off x="1819120" y="3938162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Sticky tenant base with limited year-over-year change</a:t>
          </a:r>
        </a:p>
      </dsp:txBody>
      <dsp:txXfrm>
        <a:off x="1819120" y="3938162"/>
        <a:ext cx="2954047" cy="1574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E7C64-88FA-4C38-964E-259DFE700067}">
      <dsp:nvSpPr>
        <dsp:cNvPr id="0" name=""/>
        <dsp:cNvSpPr/>
      </dsp:nvSpPr>
      <dsp:spPr>
        <a:xfrm>
          <a:off x="0" y="1805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BA94F-5463-4AE7-8593-43648555CBFB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96CC-B738-4B9B-8EEB-AD2734A4FD51}">
      <dsp:nvSpPr>
        <dsp:cNvPr id="0" name=""/>
        <dsp:cNvSpPr/>
      </dsp:nvSpPr>
      <dsp:spPr>
        <a:xfrm>
          <a:off x="1057183" y="1805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Occupancy has stabilized across CBD and suburban Class A</a:t>
          </a:r>
        </a:p>
      </dsp:txBody>
      <dsp:txXfrm>
        <a:off x="1057183" y="1805"/>
        <a:ext cx="6829516" cy="915310"/>
      </dsp:txXfrm>
    </dsp:sp>
    <dsp:sp modelId="{3E1CD616-71AE-491D-82F0-293049C0FB2B}">
      <dsp:nvSpPr>
        <dsp:cNvPr id="0" name=""/>
        <dsp:cNvSpPr/>
      </dsp:nvSpPr>
      <dsp:spPr>
        <a:xfrm>
          <a:off x="0" y="1145944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BFE84-5E7F-4B7E-A911-5E3CE39A811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FC6C7-AA32-45DF-ABE4-4EEECE8758EE}">
      <dsp:nvSpPr>
        <dsp:cNvPr id="0" name=""/>
        <dsp:cNvSpPr/>
      </dsp:nvSpPr>
      <dsp:spPr>
        <a:xfrm>
          <a:off x="1057183" y="1145944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Flight to fit continues to drive demand for renovated mid-sized spaces</a:t>
          </a:r>
        </a:p>
      </dsp:txBody>
      <dsp:txXfrm>
        <a:off x="1057183" y="1145944"/>
        <a:ext cx="6829516" cy="915310"/>
      </dsp:txXfrm>
    </dsp:sp>
    <dsp:sp modelId="{D0CFDC16-9355-4F3B-B104-77E1DE8FEDFB}">
      <dsp:nvSpPr>
        <dsp:cNvPr id="0" name=""/>
        <dsp:cNvSpPr/>
      </dsp:nvSpPr>
      <dsp:spPr>
        <a:xfrm>
          <a:off x="0" y="2290082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D6D3D-3B94-4F61-80AC-9A9256D403E9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3E0D1-6031-4450-8D7D-4B5F9461D8C6}">
      <dsp:nvSpPr>
        <dsp:cNvPr id="0" name=""/>
        <dsp:cNvSpPr/>
      </dsp:nvSpPr>
      <dsp:spPr>
        <a:xfrm>
          <a:off x="1057183" y="2290082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Sublease absorption may buoy activity in early 2026</a:t>
          </a:r>
        </a:p>
      </dsp:txBody>
      <dsp:txXfrm>
        <a:off x="1057183" y="2290082"/>
        <a:ext cx="6829516" cy="915310"/>
      </dsp:txXfrm>
    </dsp:sp>
    <dsp:sp modelId="{69BBE02C-45EF-49B5-8BB7-1F37D743E608}">
      <dsp:nvSpPr>
        <dsp:cNvPr id="0" name=""/>
        <dsp:cNvSpPr/>
      </dsp:nvSpPr>
      <dsp:spPr>
        <a:xfrm>
          <a:off x="0" y="3434221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F452D-B3E9-47B4-A2D2-1C883AA13A3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C8EF8-F2F4-4956-86B1-DBC2EA361B8D}">
      <dsp:nvSpPr>
        <dsp:cNvPr id="0" name=""/>
        <dsp:cNvSpPr/>
      </dsp:nvSpPr>
      <dsp:spPr>
        <a:xfrm>
          <a:off x="1057183" y="3434221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New construction limited to marquee users – opportunity to reposition B product</a:t>
          </a:r>
        </a:p>
      </dsp:txBody>
      <dsp:txXfrm>
        <a:off x="1057183" y="3434221"/>
        <a:ext cx="68295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3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472536" cy="320413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Resilience &amp; Recalibration:</a:t>
            </a:r>
          </a:p>
          <a:p>
            <a:pPr algn="l">
              <a:lnSpc>
                <a:spcPct val="90000"/>
              </a:lnSpc>
            </a:pPr>
            <a:r>
              <a:rPr lang="en-US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Forecasting the New Orleans Office Market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2949980" cy="120814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Cres Gardner, CCIM, SIOR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Beau Box Commercial Real Estate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NOMAR Forecast Conference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Fall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Beau Box Real Est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6486"/>
            <a:ext cx="3330623" cy="39650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ublease_Space_CBD_ClassA_Q4_2024_to_Q2_2025.png">
            <a:extLst>
              <a:ext uri="{FF2B5EF4-FFF2-40B4-BE49-F238E27FC236}">
                <a16:creationId xmlns:a16="http://schemas.microsoft.com/office/drawing/2014/main" id="{4C92E2B4-C30E-3B69-8CE6-C3233C17F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9" y="457200"/>
            <a:ext cx="713232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3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Westbank Market Overview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374312-2F60-E09B-FC0E-FF5F27817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91327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Kenner Market Overview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374312-2F60-E09B-FC0E-FF5F27817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002008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c 10" descr="Briefcase with solid fill">
            <a:extLst>
              <a:ext uri="{FF2B5EF4-FFF2-40B4-BE49-F238E27FC236}">
                <a16:creationId xmlns:a16="http://schemas.microsoft.com/office/drawing/2014/main" id="{C5264658-0342-6F99-457D-6A913DD32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0635" y="946135"/>
            <a:ext cx="914400" cy="914400"/>
          </a:xfrm>
          <a:prstGeom prst="rect">
            <a:avLst/>
          </a:prstGeom>
        </p:spPr>
      </p:pic>
      <p:pic>
        <p:nvPicPr>
          <p:cNvPr id="13" name="Graphic 12" descr="Refresh with solid fill">
            <a:extLst>
              <a:ext uri="{FF2B5EF4-FFF2-40B4-BE49-F238E27FC236}">
                <a16:creationId xmlns:a16="http://schemas.microsoft.com/office/drawing/2014/main" id="{EB564E93-47B2-6F80-8331-59EB0DBB38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10635" y="2971800"/>
            <a:ext cx="914400" cy="914400"/>
          </a:xfrm>
          <a:prstGeom prst="rect">
            <a:avLst/>
          </a:prstGeom>
        </p:spPr>
      </p:pic>
      <p:pic>
        <p:nvPicPr>
          <p:cNvPr id="26" name="Graphic 25" descr="Sound Soft with solid fill">
            <a:extLst>
              <a:ext uri="{FF2B5EF4-FFF2-40B4-BE49-F238E27FC236}">
                <a16:creationId xmlns:a16="http://schemas.microsoft.com/office/drawing/2014/main" id="{2C17B0D1-7C6A-B3E2-DF28-23A188034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0635" y="4997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9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Elmwood Market Overview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374312-2F60-E09B-FC0E-FF5F27817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545193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Building with solid fill">
            <a:extLst>
              <a:ext uri="{FF2B5EF4-FFF2-40B4-BE49-F238E27FC236}">
                <a16:creationId xmlns:a16="http://schemas.microsoft.com/office/drawing/2014/main" id="{DEFC703F-A3D6-4169-13CC-F9830BC6E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9784" y="1013631"/>
            <a:ext cx="914400" cy="914400"/>
          </a:xfrm>
          <a:prstGeom prst="rect">
            <a:avLst/>
          </a:prstGeom>
        </p:spPr>
      </p:pic>
      <p:pic>
        <p:nvPicPr>
          <p:cNvPr id="7" name="Graphic 6" descr="Doctor female with solid fill">
            <a:extLst>
              <a:ext uri="{FF2B5EF4-FFF2-40B4-BE49-F238E27FC236}">
                <a16:creationId xmlns:a16="http://schemas.microsoft.com/office/drawing/2014/main" id="{8BA71BC3-8B7C-F5D1-FDB0-278BC14ADA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19784" y="2893400"/>
            <a:ext cx="914400" cy="914400"/>
          </a:xfrm>
          <a:prstGeom prst="rect">
            <a:avLst/>
          </a:prstGeom>
        </p:spPr>
      </p:pic>
      <p:pic>
        <p:nvPicPr>
          <p:cNvPr id="9" name="Graphic 8" descr="Employee badge with solid fill">
            <a:extLst>
              <a:ext uri="{FF2B5EF4-FFF2-40B4-BE49-F238E27FC236}">
                <a16:creationId xmlns:a16="http://schemas.microsoft.com/office/drawing/2014/main" id="{2E88F13F-8B91-1353-1333-C0EBE5AB70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9784" y="4929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3E75D1F-1FC1-42C7-B9AA-4826FF95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8A979A6-3B8D-4C41-8AB5-0E2032017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D82CC62-47F3-48FA-88A9-7F5D722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lue glass building">
            <a:extLst>
              <a:ext uri="{FF2B5EF4-FFF2-40B4-BE49-F238E27FC236}">
                <a16:creationId xmlns:a16="http://schemas.microsoft.com/office/drawing/2014/main" id="{BB6BFD9A-B361-8CF0-22EF-14FF8AADEE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91" t="909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7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Office Forecast 2026 &amp; Beyond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55F9F0-2748-5D8C-70C2-87C9E6D4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1577" cy="1536192"/>
          </a:xfrm>
        </p:spPr>
        <p:txBody>
          <a:bodyPr anchor="b">
            <a:normAutofit/>
          </a:bodyPr>
          <a:lstStyle/>
          <a:p>
            <a:r>
              <a:rPr lang="en-US" sz="45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2026 Forecast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30758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87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702902-1E33-F8E4-8964-C37B6489D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3355848"/>
            <a:ext cx="4701577" cy="2825496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Occupancy has stabilized and will experience slight increase in the CBD and 2-3% increase in Metairie Class A</a:t>
            </a:r>
          </a:p>
          <a:p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Rental Rates will continue to slowly increase</a:t>
            </a:r>
          </a:p>
          <a:p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Significant changes in CBD ownership</a:t>
            </a:r>
          </a:p>
          <a:p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Capital markets challenges will be unique to the asset</a:t>
            </a:r>
          </a:p>
        </p:txBody>
      </p:sp>
      <p:pic>
        <p:nvPicPr>
          <p:cNvPr id="3" name="Graphic 2" descr="Upstairs with solid fill">
            <a:extLst>
              <a:ext uri="{FF2B5EF4-FFF2-40B4-BE49-F238E27FC236}">
                <a16:creationId xmlns:a16="http://schemas.microsoft.com/office/drawing/2014/main" id="{195F00F3-3F5C-7D55-94A6-AD6ABBE4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0549" y="1802106"/>
            <a:ext cx="3178265" cy="31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9AAA1-08FC-5479-B1A5-3F050EAF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7882128" cy="1975104"/>
          </a:xfrm>
        </p:spPr>
        <p:txBody>
          <a:bodyPr anchor="b">
            <a:normAutofit/>
          </a:bodyPr>
          <a:lstStyle/>
          <a:p>
            <a:r>
              <a:rPr lang="en-US" sz="4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Beyond 2026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894076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FA99-5176-AE20-3873-D4BBE723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328416"/>
            <a:ext cx="7882128" cy="2715768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Conversion activity will reduce CBD supply by over 750,000 sf, thereby increasing occupancy and rates</a:t>
            </a:r>
          </a:p>
          <a:p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Metairie occupancy will reach and sustain near 90%</a:t>
            </a:r>
          </a:p>
          <a:p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CBD will stabilize at current levels until 2028, when Shell impact realized</a:t>
            </a:r>
          </a:p>
          <a:p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Emergence of small scale, high quality new construction alternatives for users seeking a different type of office space</a:t>
            </a:r>
          </a:p>
        </p:txBody>
      </p:sp>
    </p:spTree>
    <p:extLst>
      <p:ext uri="{BB962C8B-B14F-4D97-AF65-F5344CB8AC3E}">
        <p14:creationId xmlns:p14="http://schemas.microsoft.com/office/powerpoint/2010/main" val="2922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00-10 St Charles Ave Mixed Use.jpeg">
            <a:extLst>
              <a:ext uri="{FF2B5EF4-FFF2-40B4-BE49-F238E27FC236}">
                <a16:creationId xmlns:a16="http://schemas.microsoft.com/office/drawing/2014/main" id="{F35A0451-1692-F134-B60B-7AF54BF02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0" t="9091" r="38117" b="1"/>
          <a:stretch>
            <a:fillRect/>
          </a:stretch>
        </p:blipFill>
        <p:spPr>
          <a:xfrm>
            <a:off x="2642616" y="-231648"/>
            <a:ext cx="6501384" cy="742797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Construction – Really?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0" y="2718054"/>
            <a:ext cx="2937320" cy="3207258"/>
          </a:xfrm>
        </p:spPr>
        <p:txBody>
          <a:bodyPr anchor="t">
            <a:normAutofit/>
          </a:bodyPr>
          <a:lstStyle/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Predicting development of several high-quality small-scale office buildings over the next 5 years.</a:t>
            </a:r>
          </a:p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Discerning users are seeking alternatives to traditional market office offerings</a:t>
            </a:r>
          </a:p>
          <a:p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Rates will need to be in the mid $30s </a:t>
            </a:r>
            <a:r>
              <a:rPr lang="en-US" sz="15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psf</a:t>
            </a:r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NNN to justify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US" sz="45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Forecast 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7D7A39-EA79-6371-49B2-6613245EB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21134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etal structure">
            <a:extLst>
              <a:ext uri="{FF2B5EF4-FFF2-40B4-BE49-F238E27FC236}">
                <a16:creationId xmlns:a16="http://schemas.microsoft.com/office/drawing/2014/main" id="{9D6082B2-7EF6-C9B2-E9D1-910FC70B45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1665" b="-2"/>
          <a:stretch>
            <a:fillRect/>
          </a:stretch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79AAA1-08FC-5479-B1A5-3F050EAF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41832"/>
            <a:ext cx="7879842" cy="205740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Closing Takeaways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FA99-5176-AE20-3873-D4BBE723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502152"/>
            <a:ext cx="7879842" cy="2670048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Orleans office demand is smaller, more selective, and still evolving</a:t>
            </a:r>
          </a:p>
          <a:p>
            <a:r>
              <a:rPr lang="en-US" sz="17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Submarkets like Kenner, Westbank, and Elmwood are quietly outperforming</a:t>
            </a:r>
          </a:p>
          <a:p>
            <a:r>
              <a:rPr lang="en-US" sz="17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Success hinges on location, walkability, and user-specific buildouts</a:t>
            </a:r>
          </a:p>
          <a:p>
            <a:r>
              <a:rPr lang="en-US" sz="17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Market momentum is muted but stable </a:t>
            </a:r>
          </a:p>
          <a:p>
            <a:r>
              <a:rPr lang="en-US" sz="17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Flexibility will define winners</a:t>
            </a:r>
          </a:p>
        </p:txBody>
      </p:sp>
    </p:spTree>
    <p:extLst>
      <p:ext uri="{BB962C8B-B14F-4D97-AF65-F5344CB8AC3E}">
        <p14:creationId xmlns:p14="http://schemas.microsoft.com/office/powerpoint/2010/main" val="17303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00200" y="685800"/>
            <a:ext cx="7543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5800"/>
            <a:ext cx="3815379" cy="1692835"/>
          </a:xfrm>
        </p:spPr>
        <p:txBody>
          <a:bodyPr anchor="t">
            <a:normAutofit/>
          </a:bodyPr>
          <a:lstStyle/>
          <a:p>
            <a:pPr algn="l"/>
            <a:r>
              <a:rPr lang="en-US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AGENDA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823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Empty office chairs">
            <a:extLst>
              <a:ext uri="{FF2B5EF4-FFF2-40B4-BE49-F238E27FC236}">
                <a16:creationId xmlns:a16="http://schemas.microsoft.com/office/drawing/2014/main" id="{CED7E98D-95AD-5909-EF2A-216AD27F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24" r="25224"/>
          <a:stretch/>
        </p:blipFill>
        <p:spPr>
          <a:xfrm>
            <a:off x="5145741" y="1048447"/>
            <a:ext cx="3603812" cy="480508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F9D248-73F1-8030-815A-12943CFD7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601348"/>
              </p:ext>
            </p:extLst>
          </p:nvPr>
        </p:nvGraphicFramePr>
        <p:xfrm>
          <a:off x="1097280" y="2562784"/>
          <a:ext cx="3815379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6492A0D-6B2B-464C-AB85-8A2AC0D77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DDC01D-1457-421B-91B7-A37911A14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00200" y="685800"/>
            <a:ext cx="7543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2D6955C-623F-4E24-BDCB-C554684CB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867262" y="-1147196"/>
            <a:ext cx="5475723" cy="9141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5800"/>
            <a:ext cx="3662172" cy="2252306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 Information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54F73-29A0-4CF8-939B-DD0DDA229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823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3133724"/>
            <a:ext cx="3662172" cy="27466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Cres Gardner, CCIM, SIOR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
Vice President
Beau Box Commercial Real Estate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
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909 Poydras, Suite 3025
New Orleans, LA 70112
O: 504.799.3119
C: 504.261.2032
Licensed by the Louisiana Real Estate Commission
Beau Box Commercial Real Estate
Broker of Record: Beau J. Box
Licensed by the Louisiana Real Estate Commission,
The Mississippi Real Estate Commission,
The Alabama Real Estate Commission,
&amp; The Florida Real Estate Commission</a:t>
            </a:r>
          </a:p>
        </p:txBody>
      </p:sp>
      <p:pic>
        <p:nvPicPr>
          <p:cNvPr id="4" name="Picture 3" descr="Beau Box Real Est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167" y="1141104"/>
            <a:ext cx="3843665" cy="45757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B0011D9-F7F7-406C-9DF8-6E5D0404D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gital rendering of a virus formation">
            <a:extLst>
              <a:ext uri="{FF2B5EF4-FFF2-40B4-BE49-F238E27FC236}">
                <a16:creationId xmlns:a16="http://schemas.microsoft.com/office/drawing/2014/main" id="{8F9D1247-525D-D739-A4BD-BDD88607E8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66" t="9091" r="5275" b="-2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4B067-A9FA-756D-4F64-919AEF7DF213}"/>
              </a:ext>
            </a:extLst>
          </p:cNvPr>
          <p:cNvSpPr txBox="1">
            <a:spLocks/>
          </p:cNvSpPr>
          <p:nvPr/>
        </p:nvSpPr>
        <p:spPr>
          <a:xfrm>
            <a:off x="132625" y="3077329"/>
            <a:ext cx="707417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en-US" sz="5400" b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COVID’S IMPACT ON THE OFFICE MARKET</a:t>
            </a:r>
          </a:p>
        </p:txBody>
      </p:sp>
    </p:spTree>
    <p:extLst>
      <p:ext uri="{BB962C8B-B14F-4D97-AF65-F5344CB8AC3E}">
        <p14:creationId xmlns:p14="http://schemas.microsoft.com/office/powerpoint/2010/main" val="26924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221673"/>
            <a:ext cx="6288577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340" y="310343"/>
            <a:ext cx="5989320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17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Class A Occupancy Comparison: </a:t>
            </a:r>
            <a:br>
              <a:rPr lang="en-US" sz="17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7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CBD vs. Metairie </a:t>
            </a:r>
            <a:br>
              <a:rPr lang="en-US" sz="17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7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(2019–2025)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121140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1803" y="1263807"/>
            <a:ext cx="5220393" cy="59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1300" kern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CBD Class A Occupancy Change: -8.1%
Metairie Class A Occupancy Change: -6.7%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D573B-7C36-161D-7438-04F000798387}"/>
              </a:ext>
            </a:extLst>
          </p:cNvPr>
          <p:cNvSpPr txBox="1"/>
          <p:nvPr/>
        </p:nvSpPr>
        <p:spPr>
          <a:xfrm>
            <a:off x="0" y="6500121"/>
            <a:ext cx="7148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Source: Corporate Realty, Q2 2025 Market Report</a:t>
            </a:r>
            <a:endParaRPr lang="en-US" sz="1200" i="1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02529"/>
              </p:ext>
            </p:extLst>
          </p:nvPr>
        </p:nvGraphicFramePr>
        <p:xfrm>
          <a:off x="289179" y="2139484"/>
          <a:ext cx="8565642" cy="409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VID_Impact_Occupancy_Change_2019_vs_2025.png">
            <a:extLst>
              <a:ext uri="{FF2B5EF4-FFF2-40B4-BE49-F238E27FC236}">
                <a16:creationId xmlns:a16="http://schemas.microsoft.com/office/drawing/2014/main" id="{DD43F389-088C-3E7E-97F2-C945078E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457200"/>
            <a:ext cx="74295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5" y="1122363"/>
            <a:ext cx="3548088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  <a:defRPr sz="3600"/>
            </a:pPr>
            <a:r>
              <a:rPr lang="en-US" sz="4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Class A Office Rents:</a:t>
            </a:r>
            <a:br>
              <a:rPr lang="en-US" sz="42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2019 → 2025</a:t>
            </a:r>
            <a:endParaRPr lang="en-US" sz="4200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06E382A-37C5-16FF-C656-23F149578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340033"/>
              </p:ext>
            </p:extLst>
          </p:nvPr>
        </p:nvGraphicFramePr>
        <p:xfrm>
          <a:off x="4104174" y="1855231"/>
          <a:ext cx="3898169" cy="157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C5BB12F-B759-E236-F46B-C9568A31592F}"/>
              </a:ext>
            </a:extLst>
          </p:cNvPr>
          <p:cNvGrpSpPr/>
          <p:nvPr/>
        </p:nvGrpSpPr>
        <p:grpSpPr>
          <a:xfrm>
            <a:off x="4104174" y="4459056"/>
            <a:ext cx="3898169" cy="1223774"/>
            <a:chOff x="0" y="347659"/>
            <a:chExt cx="3898169" cy="12237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32FF82-512E-3C14-6625-F1E0CC6EBCD0}"/>
                </a:ext>
              </a:extLst>
            </p:cNvPr>
            <p:cNvSpPr/>
            <p:nvPr/>
          </p:nvSpPr>
          <p:spPr>
            <a:xfrm>
              <a:off x="0" y="347659"/>
              <a:ext cx="3898169" cy="1223774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6A4D0C-32FC-A0E6-BD44-187E0C203B78}"/>
                </a:ext>
              </a:extLst>
            </p:cNvPr>
            <p:cNvSpPr txBox="1"/>
            <p:nvPr/>
          </p:nvSpPr>
          <p:spPr>
            <a:xfrm>
              <a:off x="0" y="347659"/>
              <a:ext cx="3898169" cy="1223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2541" tIns="437388" rIns="302541" bIns="14935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2019: $19.21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2025: $25.06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EB0783-769E-C244-6DA8-57689EEBCE0A}"/>
              </a:ext>
            </a:extLst>
          </p:cNvPr>
          <p:cNvGrpSpPr/>
          <p:nvPr/>
        </p:nvGrpSpPr>
        <p:grpSpPr>
          <a:xfrm>
            <a:off x="4299082" y="4149096"/>
            <a:ext cx="2728718" cy="619920"/>
            <a:chOff x="194908" y="37699"/>
            <a:chExt cx="2728718" cy="61992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45697F-B11C-FB88-B815-050235D5F091}"/>
                </a:ext>
              </a:extLst>
            </p:cNvPr>
            <p:cNvSpPr/>
            <p:nvPr/>
          </p:nvSpPr>
          <p:spPr>
            <a:xfrm>
              <a:off x="194908" y="37699"/>
              <a:ext cx="2728718" cy="6199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D1C60B91-6AD3-3342-8584-286E55B7FF31}"/>
                </a:ext>
              </a:extLst>
            </p:cNvPr>
            <p:cNvSpPr txBox="1"/>
            <p:nvPr/>
          </p:nvSpPr>
          <p:spPr>
            <a:xfrm>
              <a:off x="225170" y="67961"/>
              <a:ext cx="2668194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139" tIns="0" rIns="103139" bIns="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Metairie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CA071E4-0A68-1F5D-CE8B-33415EAC9C05}"/>
              </a:ext>
            </a:extLst>
          </p:cNvPr>
          <p:cNvSpPr txBox="1"/>
          <p:nvPr/>
        </p:nvSpPr>
        <p:spPr>
          <a:xfrm>
            <a:off x="6760803" y="4921835"/>
            <a:ext cx="236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+30.5%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FFB976-095A-2B10-88C2-FCA3CD2C11B5}"/>
              </a:ext>
            </a:extLst>
          </p:cNvPr>
          <p:cNvSpPr txBox="1"/>
          <p:nvPr/>
        </p:nvSpPr>
        <p:spPr>
          <a:xfrm>
            <a:off x="6760803" y="2671999"/>
            <a:ext cx="2580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+3.1%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366C07-50EC-8D1C-5D63-AF41A504DBA9}"/>
              </a:ext>
            </a:extLst>
          </p:cNvPr>
          <p:cNvSpPr txBox="1"/>
          <p:nvPr/>
        </p:nvSpPr>
        <p:spPr>
          <a:xfrm>
            <a:off x="-37804" y="6326255"/>
            <a:ext cx="7888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1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sz="1200" i="1" dirty="0">
                <a:solidFill>
                  <a:srgbClr val="505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Source: Corporate Realty Market Reports (Q2 2019 &amp; Q2 2025)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ist of dates on a digital screen">
            <a:extLst>
              <a:ext uri="{FF2B5EF4-FFF2-40B4-BE49-F238E27FC236}">
                <a16:creationId xmlns:a16="http://schemas.microsoft.com/office/drawing/2014/main" id="{D06DBF4A-7B5F-F9B9-FBD9-602DAD9336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2" t="9091" r="15019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C96A3E-A8F7-89C1-18DA-0D5B8B60EE0C}"/>
              </a:ext>
            </a:extLst>
          </p:cNvPr>
          <p:cNvSpPr txBox="1">
            <a:spLocks/>
          </p:cNvSpPr>
          <p:nvPr/>
        </p:nvSpPr>
        <p:spPr>
          <a:xfrm>
            <a:off x="265250" y="2978020"/>
            <a:ext cx="680892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en-US" sz="5700" b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2025 </a:t>
            </a:r>
          </a:p>
          <a:p>
            <a:pPr defTabSz="914400">
              <a:lnSpc>
                <a:spcPct val="90000"/>
              </a:lnSpc>
            </a:pPr>
            <a:r>
              <a:rPr lang="en-US" sz="5700" b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 in review</a:t>
            </a:r>
          </a:p>
        </p:txBody>
      </p:sp>
    </p:spTree>
    <p:extLst>
      <p:ext uri="{BB962C8B-B14F-4D97-AF65-F5344CB8AC3E}">
        <p14:creationId xmlns:p14="http://schemas.microsoft.com/office/powerpoint/2010/main" val="25074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221673"/>
            <a:ext cx="6288577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340" y="310343"/>
            <a:ext cx="5989320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17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Class A Occupancy Comparison: </a:t>
            </a:r>
            <a:br>
              <a:rPr lang="en-US" sz="17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7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CBD vs. Metairie </a:t>
            </a:r>
            <a:br>
              <a:rPr lang="en-US" sz="17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7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(2024–2025)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121140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1803" y="1263807"/>
            <a:ext cx="5220393" cy="59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1300" kern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CBD Class A Occupancy Change: +0.34%
Metairie Class A Occupancy Change: -0.10%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D573B-7C36-161D-7438-04F000798387}"/>
              </a:ext>
            </a:extLst>
          </p:cNvPr>
          <p:cNvSpPr txBox="1"/>
          <p:nvPr/>
        </p:nvSpPr>
        <p:spPr>
          <a:xfrm>
            <a:off x="0" y="6500121"/>
            <a:ext cx="7148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rgbClr val="4040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Source: Corporate Realty Market Reports (Q3 2024 &amp; Q2 2025)</a:t>
            </a:r>
            <a:endParaRPr lang="en-US" sz="1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26760"/>
              </p:ext>
            </p:extLst>
          </p:nvPr>
        </p:nvGraphicFramePr>
        <p:xfrm>
          <a:off x="289179" y="2139484"/>
          <a:ext cx="8565642" cy="409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5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YoY_Occupancy_Change_Q2_2024_to_Q2_2025.png">
            <a:extLst>
              <a:ext uri="{FF2B5EF4-FFF2-40B4-BE49-F238E27FC236}">
                <a16:creationId xmlns:a16="http://schemas.microsoft.com/office/drawing/2014/main" id="{E19B4CF8-9556-808C-421C-AE139F8C4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25" y="506300"/>
            <a:ext cx="7306750" cy="58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5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619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 Neue</vt:lpstr>
      <vt:lpstr>Helvetica Neue Medium</vt:lpstr>
      <vt:lpstr>Office Theme</vt:lpstr>
      <vt:lpstr>Resilience &amp; Recalibration: Forecasting the New Orleans Office Market</vt:lpstr>
      <vt:lpstr>AGENDA</vt:lpstr>
      <vt:lpstr>PowerPoint Presentation</vt:lpstr>
      <vt:lpstr>Class A Occupancy Comparison:  CBD vs. Metairie  (2019–2025)</vt:lpstr>
      <vt:lpstr>PowerPoint Presentation</vt:lpstr>
      <vt:lpstr>Class A Office Rents: 2019 → 2025</vt:lpstr>
      <vt:lpstr>PowerPoint Presentation</vt:lpstr>
      <vt:lpstr>Class A Occupancy Comparison:  CBD vs. Metairie  (2024–2025)</vt:lpstr>
      <vt:lpstr>PowerPoint Presentation</vt:lpstr>
      <vt:lpstr>PowerPoint Presentation</vt:lpstr>
      <vt:lpstr>Westbank Market Overview</vt:lpstr>
      <vt:lpstr>Kenner Market Overview</vt:lpstr>
      <vt:lpstr>Elmwood Market Overview</vt:lpstr>
      <vt:lpstr>Office Forecast 2026 &amp; Beyond</vt:lpstr>
      <vt:lpstr>2026 Forecast</vt:lpstr>
      <vt:lpstr>Beyond 2026</vt:lpstr>
      <vt:lpstr>New Construction – Really?</vt:lpstr>
      <vt:lpstr>Forecast Summary</vt:lpstr>
      <vt:lpstr>Closing Takeaways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 &amp; Recalibration: Forecasting the New Orleans Office Market</dc:title>
  <dc:subject/>
  <dc:creator>Cres Gardner</dc:creator>
  <cp:keywords/>
  <dc:description>generated using python-pptx</dc:description>
  <cp:lastModifiedBy>Cres gardner</cp:lastModifiedBy>
  <cp:revision>21</cp:revision>
  <cp:lastPrinted>2025-10-06T14:07:06Z</cp:lastPrinted>
  <dcterms:created xsi:type="dcterms:W3CDTF">2013-01-27T09:14:16Z</dcterms:created>
  <dcterms:modified xsi:type="dcterms:W3CDTF">2025-10-12T22:49:21Z</dcterms:modified>
  <cp:category/>
</cp:coreProperties>
</file>