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8" r:id="rId3"/>
    <p:sldId id="257" r:id="rId4"/>
    <p:sldId id="271" r:id="rId5"/>
    <p:sldId id="276" r:id="rId6"/>
    <p:sldId id="269" r:id="rId7"/>
    <p:sldId id="270" r:id="rId8"/>
    <p:sldId id="260" r:id="rId9"/>
    <p:sldId id="259" r:id="rId10"/>
    <p:sldId id="274" r:id="rId11"/>
    <p:sldId id="261" r:id="rId12"/>
    <p:sldId id="263" r:id="rId13"/>
    <p:sldId id="262" r:id="rId14"/>
    <p:sldId id="265" r:id="rId15"/>
    <p:sldId id="266" r:id="rId16"/>
    <p:sldId id="275" r:id="rId17"/>
    <p:sldId id="268" r:id="rId18"/>
    <p:sldId id="273" r:id="rId19"/>
  </p:sldIdLst>
  <p:sldSz cx="18288000" cy="10287000"/>
  <p:notesSz cx="6858000" cy="9144000"/>
  <p:embeddedFontLst>
    <p:embeddedFont>
      <p:font typeface="Bebas Neue Bold" panose="020B0604020202020204" charset="0"/>
      <p:regular r:id="rId21"/>
    </p:embeddedFont>
    <p:embeddedFont>
      <p:font typeface="Georgia" panose="02040502050405020303" pitchFamily="18" charset="0"/>
      <p:regular r:id="rId22"/>
      <p:bold r:id="rId23"/>
      <p:italic r:id="rId24"/>
      <p:boldItalic r:id="rId25"/>
    </p:embeddedFont>
    <p:embeddedFont>
      <p:font typeface="Montserrat" panose="00000500000000000000" pitchFamily="2" charset="0"/>
      <p:regular r:id="rId26"/>
      <p:bold r:id="rId27"/>
      <p:italic r:id="rId28"/>
      <p:boldItalic r:id="rId29"/>
    </p:embeddedFont>
    <p:embeddedFont>
      <p:font typeface="Montserrat Semi-Bold" panose="020B0604020202020204" charset="0"/>
      <p:regular r:id="rId30"/>
    </p:embeddedFont>
    <p:embeddedFont>
      <p:font typeface="Nunito Sans" pitchFamily="2" charset="0"/>
      <p:regular r:id="rId31"/>
      <p:bold r:id="rId32"/>
      <p:italic r:id="rId33"/>
      <p:boldItalic r:id="rId34"/>
    </p:embeddedFont>
    <p:embeddedFont>
      <p:font typeface="Verdana" panose="020B060403050404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74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94622" autoAdjust="0"/>
  </p:normalViewPr>
  <p:slideViewPr>
    <p:cSldViewPr>
      <p:cViewPr varScale="1">
        <p:scale>
          <a:sx n="64" d="100"/>
          <a:sy n="64" d="100"/>
        </p:scale>
        <p:origin x="508" y="2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presProps" Target="presProps.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833B55-C73F-473E-BD2E-448F5579C3C1}" type="datetimeFigureOut">
              <a:rPr lang="en-US" smtClean="0"/>
              <a:t>10/10/2025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1AF556-68DC-4893-8098-CDCCE71873D7}" type="slidenum">
              <a:rPr lang="en-US" smtClean="0"/>
              <a:t>‹#›</a:t>
            </a:fld>
            <a:endParaRPr lang="en-US"/>
          </a:p>
        </p:txBody>
      </p:sp>
    </p:spTree>
    <p:extLst>
      <p:ext uri="{BB962C8B-B14F-4D97-AF65-F5344CB8AC3E}">
        <p14:creationId xmlns:p14="http://schemas.microsoft.com/office/powerpoint/2010/main" val="2129992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1AF556-68DC-4893-8098-CDCCE71873D7}" type="slidenum">
              <a:rPr lang="en-US" smtClean="0"/>
              <a:t>1</a:t>
            </a:fld>
            <a:endParaRPr lang="en-US"/>
          </a:p>
        </p:txBody>
      </p:sp>
    </p:spTree>
    <p:extLst>
      <p:ext uri="{BB962C8B-B14F-4D97-AF65-F5344CB8AC3E}">
        <p14:creationId xmlns:p14="http://schemas.microsoft.com/office/powerpoint/2010/main" val="3566000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what the chart is and a map showing where the data is pulled from</a:t>
            </a:r>
          </a:p>
        </p:txBody>
      </p:sp>
      <p:sp>
        <p:nvSpPr>
          <p:cNvPr id="4" name="Slide Number Placeholder 3"/>
          <p:cNvSpPr>
            <a:spLocks noGrp="1"/>
          </p:cNvSpPr>
          <p:nvPr>
            <p:ph type="sldNum" sz="quarter" idx="5"/>
          </p:nvPr>
        </p:nvSpPr>
        <p:spPr/>
        <p:txBody>
          <a:bodyPr/>
          <a:lstStyle/>
          <a:p>
            <a:fld id="{AD1AF556-68DC-4893-8098-CDCCE71873D7}" type="slidenum">
              <a:rPr lang="en-US" smtClean="0"/>
              <a:t>2</a:t>
            </a:fld>
            <a:endParaRPr lang="en-US"/>
          </a:p>
        </p:txBody>
      </p:sp>
    </p:spTree>
    <p:extLst>
      <p:ext uri="{BB962C8B-B14F-4D97-AF65-F5344CB8AC3E}">
        <p14:creationId xmlns:p14="http://schemas.microsoft.com/office/powerpoint/2010/main" val="1379083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t>
            </a:r>
            <a:r>
              <a:rPr lang="en-US" dirty="0" err="1"/>
              <a:t>orleans</a:t>
            </a:r>
            <a:r>
              <a:rPr lang="en-US" dirty="0"/>
              <a:t> first for a pulse. Really dig into it.</a:t>
            </a:r>
          </a:p>
        </p:txBody>
      </p:sp>
      <p:sp>
        <p:nvSpPr>
          <p:cNvPr id="4" name="Slide Number Placeholder 3"/>
          <p:cNvSpPr>
            <a:spLocks noGrp="1"/>
          </p:cNvSpPr>
          <p:nvPr>
            <p:ph type="sldNum" sz="quarter" idx="5"/>
          </p:nvPr>
        </p:nvSpPr>
        <p:spPr/>
        <p:txBody>
          <a:bodyPr/>
          <a:lstStyle/>
          <a:p>
            <a:fld id="{AD1AF556-68DC-4893-8098-CDCCE71873D7}" type="slidenum">
              <a:rPr lang="en-US" smtClean="0"/>
              <a:t>4</a:t>
            </a:fld>
            <a:endParaRPr lang="en-US"/>
          </a:p>
        </p:txBody>
      </p:sp>
    </p:spTree>
    <p:extLst>
      <p:ext uri="{BB962C8B-B14F-4D97-AF65-F5344CB8AC3E}">
        <p14:creationId xmlns:p14="http://schemas.microsoft.com/office/powerpoint/2010/main" val="2983711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9B722-BB5A-41C6-141A-C8C4662ADA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2AD531-0B51-C77C-F6C3-5C55105D93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8B1799-626A-4C06-5FF7-44F453668E63}"/>
              </a:ext>
            </a:extLst>
          </p:cNvPr>
          <p:cNvSpPr>
            <a:spLocks noGrp="1"/>
          </p:cNvSpPr>
          <p:nvPr>
            <p:ph type="body" idx="1"/>
          </p:nvPr>
        </p:nvSpPr>
        <p:spPr/>
        <p:txBody>
          <a:bodyPr/>
          <a:lstStyle/>
          <a:p>
            <a:r>
              <a:rPr lang="en-US" dirty="0"/>
              <a:t>Add </a:t>
            </a:r>
            <a:r>
              <a:rPr lang="en-US" dirty="0" err="1"/>
              <a:t>orleans</a:t>
            </a:r>
            <a:r>
              <a:rPr lang="en-US" dirty="0"/>
              <a:t> first for a pulse. Really dig into it.</a:t>
            </a:r>
          </a:p>
        </p:txBody>
      </p:sp>
      <p:sp>
        <p:nvSpPr>
          <p:cNvPr id="4" name="Slide Number Placeholder 3">
            <a:extLst>
              <a:ext uri="{FF2B5EF4-FFF2-40B4-BE49-F238E27FC236}">
                <a16:creationId xmlns:a16="http://schemas.microsoft.com/office/drawing/2014/main" id="{04235B16-93C0-159A-9C59-FEB4B221C4FA}"/>
              </a:ext>
            </a:extLst>
          </p:cNvPr>
          <p:cNvSpPr>
            <a:spLocks noGrp="1"/>
          </p:cNvSpPr>
          <p:nvPr>
            <p:ph type="sldNum" sz="quarter" idx="5"/>
          </p:nvPr>
        </p:nvSpPr>
        <p:spPr/>
        <p:txBody>
          <a:bodyPr/>
          <a:lstStyle/>
          <a:p>
            <a:fld id="{AD1AF556-68DC-4893-8098-CDCCE71873D7}" type="slidenum">
              <a:rPr lang="en-US" smtClean="0"/>
              <a:t>5</a:t>
            </a:fld>
            <a:endParaRPr lang="en-US"/>
          </a:p>
        </p:txBody>
      </p:sp>
    </p:spTree>
    <p:extLst>
      <p:ext uri="{BB962C8B-B14F-4D97-AF65-F5344CB8AC3E}">
        <p14:creationId xmlns:p14="http://schemas.microsoft.com/office/powerpoint/2010/main" val="2763799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D72ED-60FD-12D3-16D5-09D2CBE42F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A77830-6EC4-9848-1A37-50E6C1B53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EBD68C-E07D-31D5-36AC-9583F80E781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in the capital structure of the market itself. Parsons notes that many limited partners are currently tied up in existing commitments. With liquidity constrained, they’re reluctant to commit fresh capital until they see distributions or asset sales materialize.</a:t>
            </a:r>
          </a:p>
          <a:p>
            <a:endParaRPr lang="en-US" dirty="0"/>
          </a:p>
        </p:txBody>
      </p:sp>
      <p:sp>
        <p:nvSpPr>
          <p:cNvPr id="4" name="Slide Number Placeholder 3">
            <a:extLst>
              <a:ext uri="{FF2B5EF4-FFF2-40B4-BE49-F238E27FC236}">
                <a16:creationId xmlns:a16="http://schemas.microsoft.com/office/drawing/2014/main" id="{4EE841BF-6E41-90A4-9393-0B6071B08B59}"/>
              </a:ext>
            </a:extLst>
          </p:cNvPr>
          <p:cNvSpPr>
            <a:spLocks noGrp="1"/>
          </p:cNvSpPr>
          <p:nvPr>
            <p:ph type="sldNum" sz="quarter" idx="5"/>
          </p:nvPr>
        </p:nvSpPr>
        <p:spPr/>
        <p:txBody>
          <a:bodyPr/>
          <a:lstStyle/>
          <a:p>
            <a:fld id="{AD1AF556-68DC-4893-8098-CDCCE71873D7}" type="slidenum">
              <a:rPr lang="en-US" smtClean="0"/>
              <a:t>10</a:t>
            </a:fld>
            <a:endParaRPr lang="en-US"/>
          </a:p>
        </p:txBody>
      </p:sp>
    </p:spTree>
    <p:extLst>
      <p:ext uri="{BB962C8B-B14F-4D97-AF65-F5344CB8AC3E}">
        <p14:creationId xmlns:p14="http://schemas.microsoft.com/office/powerpoint/2010/main" val="2275282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A0A0A"/>
                </a:solidFill>
                <a:effectLst/>
                <a:latin typeface="Georgia" panose="02040502050405020303" pitchFamily="18" charset="0"/>
              </a:rPr>
              <a:t>The portfolio is located within a 3-mile radius along Interstate 10 in the East New Orleans Opportunity Zone. That area lost nearly 4,000 units after Hurricane Katrina, making these four properties one-third of the housing stock in the area,</a:t>
            </a:r>
            <a:endParaRPr lang="en-US" dirty="0"/>
          </a:p>
        </p:txBody>
      </p:sp>
      <p:sp>
        <p:nvSpPr>
          <p:cNvPr id="4" name="Slide Number Placeholder 3"/>
          <p:cNvSpPr>
            <a:spLocks noGrp="1"/>
          </p:cNvSpPr>
          <p:nvPr>
            <p:ph type="sldNum" sz="quarter" idx="5"/>
          </p:nvPr>
        </p:nvSpPr>
        <p:spPr/>
        <p:txBody>
          <a:bodyPr/>
          <a:lstStyle/>
          <a:p>
            <a:fld id="{AD1AF556-68DC-4893-8098-CDCCE71873D7}" type="slidenum">
              <a:rPr lang="en-US" smtClean="0"/>
              <a:t>14</a:t>
            </a:fld>
            <a:endParaRPr lang="en-US"/>
          </a:p>
        </p:txBody>
      </p:sp>
    </p:spTree>
    <p:extLst>
      <p:ext uri="{BB962C8B-B14F-4D97-AF65-F5344CB8AC3E}">
        <p14:creationId xmlns:p14="http://schemas.microsoft.com/office/powerpoint/2010/main" val="3936744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CE4B9-1FF2-877D-4F9C-D8B55B9897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8E4AD-55E2-B997-532D-AE7EBC945B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8FA9A1-30EE-FB2A-3618-613EFE781CB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Make a note who made the quote.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FBA2B526-0FEF-4C31-33B1-5B060C12EAF4}"/>
              </a:ext>
            </a:extLst>
          </p:cNvPr>
          <p:cNvSpPr>
            <a:spLocks noGrp="1"/>
          </p:cNvSpPr>
          <p:nvPr>
            <p:ph type="sldNum" sz="quarter" idx="5"/>
          </p:nvPr>
        </p:nvSpPr>
        <p:spPr/>
        <p:txBody>
          <a:bodyPr/>
          <a:lstStyle/>
          <a:p>
            <a:fld id="{AD1AF556-68DC-4893-8098-CDCCE71873D7}" type="slidenum">
              <a:rPr lang="en-US" smtClean="0"/>
              <a:t>16</a:t>
            </a:fld>
            <a:endParaRPr lang="en-US"/>
          </a:p>
        </p:txBody>
      </p:sp>
    </p:spTree>
    <p:extLst>
      <p:ext uri="{BB962C8B-B14F-4D97-AF65-F5344CB8AC3E}">
        <p14:creationId xmlns:p14="http://schemas.microsoft.com/office/powerpoint/2010/main" val="3148571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in the capital structure of the market itself. Parsons notes that many limited partners are currently tied up in existing commitments. With liquidity constrained, they’re reluctant to commit fresh capital until they see distributions or asset sales materialize.</a:t>
            </a:r>
          </a:p>
          <a:p>
            <a:endParaRPr lang="en-US" dirty="0"/>
          </a:p>
        </p:txBody>
      </p:sp>
      <p:sp>
        <p:nvSpPr>
          <p:cNvPr id="4" name="Slide Number Placeholder 3"/>
          <p:cNvSpPr>
            <a:spLocks noGrp="1"/>
          </p:cNvSpPr>
          <p:nvPr>
            <p:ph type="sldNum" sz="quarter" idx="5"/>
          </p:nvPr>
        </p:nvSpPr>
        <p:spPr/>
        <p:txBody>
          <a:bodyPr/>
          <a:lstStyle/>
          <a:p>
            <a:fld id="{AD1AF556-68DC-4893-8098-CDCCE71873D7}" type="slidenum">
              <a:rPr lang="en-US" smtClean="0"/>
              <a:t>17</a:t>
            </a:fld>
            <a:endParaRPr lang="en-US"/>
          </a:p>
        </p:txBody>
      </p:sp>
    </p:spTree>
    <p:extLst>
      <p:ext uri="{BB962C8B-B14F-4D97-AF65-F5344CB8AC3E}">
        <p14:creationId xmlns:p14="http://schemas.microsoft.com/office/powerpoint/2010/main" val="1969087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5.png"/><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5.png"/><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5.png"/><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5.png"/><Relationship Id="rId4" Type="http://schemas.openxmlformats.org/officeDocument/2006/relationships/image" Target="../media/image7.sv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21.png"/><Relationship Id="rId5" Type="http://schemas.openxmlformats.org/officeDocument/2006/relationships/image" Target="../media/image11.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19.jpe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5.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21.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png"/><Relationship Id="rId7" Type="http://schemas.openxmlformats.org/officeDocument/2006/relationships/image" Target="../media/image19.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8.jpg"/><Relationship Id="rId11" Type="http://schemas.openxmlformats.org/officeDocument/2006/relationships/image" Target="../media/image29.png"/><Relationship Id="rId5" Type="http://schemas.openxmlformats.org/officeDocument/2006/relationships/image" Target="../media/image12.svg"/><Relationship Id="rId10" Type="http://schemas.openxmlformats.org/officeDocument/2006/relationships/image" Target="../media/image28.png"/><Relationship Id="rId4" Type="http://schemas.openxmlformats.org/officeDocument/2006/relationships/image" Target="../media/image11.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0.png"/><Relationship Id="rId7" Type="http://schemas.openxmlformats.org/officeDocument/2006/relationships/image" Target="../media/image18.jp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2.png"/><Relationship Id="rId5" Type="http://schemas.openxmlformats.org/officeDocument/2006/relationships/image" Target="../media/image12.svg"/><Relationship Id="rId10" Type="http://schemas.openxmlformats.org/officeDocument/2006/relationships/image" Target="../media/image31.png"/><Relationship Id="rId4" Type="http://schemas.openxmlformats.org/officeDocument/2006/relationships/image" Target="../media/image11.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35.jp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08029"/>
          </a:xfrm>
          <a:custGeom>
            <a:avLst/>
            <a:gdLst/>
            <a:ahLst/>
            <a:cxnLst/>
            <a:rect l="l" t="t" r="r" b="b"/>
            <a:pathLst>
              <a:path w="18288000" h="10208029">
                <a:moveTo>
                  <a:pt x="0" y="0"/>
                </a:moveTo>
                <a:lnTo>
                  <a:pt x="18288000" y="0"/>
                </a:lnTo>
                <a:lnTo>
                  <a:pt x="18288000" y="10208029"/>
                </a:lnTo>
                <a:lnTo>
                  <a:pt x="0" y="10208029"/>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0" y="9604068"/>
            <a:ext cx="18288000" cy="603961"/>
            <a:chOff x="0" y="0"/>
            <a:chExt cx="4816593" cy="159068"/>
          </a:xfrm>
        </p:grpSpPr>
        <p:sp>
          <p:nvSpPr>
            <p:cNvPr id="4" name="Freeform 4"/>
            <p:cNvSpPr/>
            <p:nvPr/>
          </p:nvSpPr>
          <p:spPr>
            <a:xfrm>
              <a:off x="0" y="0"/>
              <a:ext cx="4816592" cy="159068"/>
            </a:xfrm>
            <a:custGeom>
              <a:avLst/>
              <a:gdLst/>
              <a:ahLst/>
              <a:cxnLst/>
              <a:rect l="l" t="t" r="r" b="b"/>
              <a:pathLst>
                <a:path w="4816592" h="159068">
                  <a:moveTo>
                    <a:pt x="0" y="0"/>
                  </a:moveTo>
                  <a:lnTo>
                    <a:pt x="4816592" y="0"/>
                  </a:lnTo>
                  <a:lnTo>
                    <a:pt x="4816592" y="159068"/>
                  </a:lnTo>
                  <a:lnTo>
                    <a:pt x="0" y="159068"/>
                  </a:lnTo>
                  <a:close/>
                </a:path>
              </a:pathLst>
            </a:custGeom>
            <a:solidFill>
              <a:srgbClr val="FFFFFF">
                <a:alpha val="78824"/>
              </a:srgbClr>
            </a:solidFill>
          </p:spPr>
          <p:txBody>
            <a:bodyPr/>
            <a:lstStyle/>
            <a:p>
              <a:endParaRPr lang="en-US"/>
            </a:p>
          </p:txBody>
        </p:sp>
        <p:sp>
          <p:nvSpPr>
            <p:cNvPr id="5" name="TextBox 5"/>
            <p:cNvSpPr txBox="1"/>
            <p:nvPr/>
          </p:nvSpPr>
          <p:spPr>
            <a:xfrm>
              <a:off x="0" y="-38100"/>
              <a:ext cx="4816593" cy="19716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0294792" y="722923"/>
            <a:ext cx="8800723" cy="8762183"/>
            <a:chOff x="0" y="0"/>
            <a:chExt cx="11734298" cy="11682910"/>
          </a:xfrm>
        </p:grpSpPr>
        <p:grpSp>
          <p:nvGrpSpPr>
            <p:cNvPr id="7" name="Group 7"/>
            <p:cNvGrpSpPr/>
            <p:nvPr/>
          </p:nvGrpSpPr>
          <p:grpSpPr>
            <a:xfrm>
              <a:off x="1101355" y="1770920"/>
              <a:ext cx="6181629" cy="6181629"/>
              <a:chOff x="0" y="0"/>
              <a:chExt cx="1307002" cy="1307002"/>
            </a:xfrm>
          </p:grpSpPr>
          <p:sp>
            <p:nvSpPr>
              <p:cNvPr id="8" name="Freeform 8"/>
              <p:cNvSpPr/>
              <p:nvPr/>
            </p:nvSpPr>
            <p:spPr>
              <a:xfrm>
                <a:off x="0" y="0"/>
                <a:ext cx="1307002" cy="1307002"/>
              </a:xfrm>
              <a:custGeom>
                <a:avLst/>
                <a:gdLst/>
                <a:ahLst/>
                <a:cxnLst/>
                <a:rect l="l" t="t" r="r" b="b"/>
                <a:pathLst>
                  <a:path w="1307002" h="1307002">
                    <a:moveTo>
                      <a:pt x="653501" y="0"/>
                    </a:moveTo>
                    <a:cubicBezTo>
                      <a:pt x="292582" y="0"/>
                      <a:pt x="0" y="292582"/>
                      <a:pt x="0" y="653501"/>
                    </a:cubicBezTo>
                    <a:cubicBezTo>
                      <a:pt x="0" y="1014420"/>
                      <a:pt x="292582" y="1307002"/>
                      <a:pt x="653501" y="1307002"/>
                    </a:cubicBezTo>
                    <a:cubicBezTo>
                      <a:pt x="1014420" y="1307002"/>
                      <a:pt x="1307002" y="1014420"/>
                      <a:pt x="1307002" y="653501"/>
                    </a:cubicBezTo>
                    <a:cubicBezTo>
                      <a:pt x="1307002" y="292582"/>
                      <a:pt x="1014420" y="0"/>
                      <a:pt x="653501" y="0"/>
                    </a:cubicBezTo>
                    <a:close/>
                  </a:path>
                </a:pathLst>
              </a:custGeom>
              <a:solidFill>
                <a:srgbClr val="FFFFFF"/>
              </a:solidFill>
            </p:spPr>
            <p:txBody>
              <a:bodyPr/>
              <a:lstStyle/>
              <a:p>
                <a:endParaRPr lang="en-US"/>
              </a:p>
            </p:txBody>
          </p:sp>
          <p:sp>
            <p:nvSpPr>
              <p:cNvPr id="9" name="TextBox 9"/>
              <p:cNvSpPr txBox="1"/>
              <p:nvPr/>
            </p:nvSpPr>
            <p:spPr>
              <a:xfrm>
                <a:off x="122531" y="84431"/>
                <a:ext cx="1061940" cy="110004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885499">
              <a:off x="1057383" y="1067763"/>
              <a:ext cx="9619532" cy="9547385"/>
            </a:xfrm>
            <a:custGeom>
              <a:avLst/>
              <a:gdLst/>
              <a:ahLst/>
              <a:cxnLst/>
              <a:rect l="l" t="t" r="r" b="b"/>
              <a:pathLst>
                <a:path w="9619532" h="9547385">
                  <a:moveTo>
                    <a:pt x="0" y="0"/>
                  </a:moveTo>
                  <a:lnTo>
                    <a:pt x="9619532" y="0"/>
                  </a:lnTo>
                  <a:lnTo>
                    <a:pt x="9619532" y="9547385"/>
                  </a:lnTo>
                  <a:lnTo>
                    <a:pt x="0" y="9547385"/>
                  </a:lnTo>
                  <a:lnTo>
                    <a:pt x="0" y="0"/>
                  </a:lnTo>
                  <a:close/>
                </a:path>
              </a:pathLst>
            </a:custGeom>
            <a:blipFill>
              <a:blip r:embed="rId5">
                <a:alphaModFix amt="69000"/>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11" name="Group 11"/>
          <p:cNvGrpSpPr/>
          <p:nvPr/>
        </p:nvGrpSpPr>
        <p:grpSpPr>
          <a:xfrm>
            <a:off x="15657393" y="9485106"/>
            <a:ext cx="2378084" cy="708605"/>
            <a:chOff x="0" y="0"/>
            <a:chExt cx="3170779" cy="944806"/>
          </a:xfrm>
        </p:grpSpPr>
        <p:sp>
          <p:nvSpPr>
            <p:cNvPr id="12" name="Freeform 12"/>
            <p:cNvSpPr/>
            <p:nvPr/>
          </p:nvSpPr>
          <p:spPr>
            <a:xfrm>
              <a:off x="91" y="121859"/>
              <a:ext cx="3164923" cy="784492"/>
            </a:xfrm>
            <a:custGeom>
              <a:avLst/>
              <a:gdLst/>
              <a:ahLst/>
              <a:cxnLst/>
              <a:rect l="l" t="t" r="r" b="b"/>
              <a:pathLst>
                <a:path w="3164923" h="784492">
                  <a:moveTo>
                    <a:pt x="0" y="0"/>
                  </a:moveTo>
                  <a:lnTo>
                    <a:pt x="3164923" y="0"/>
                  </a:lnTo>
                  <a:lnTo>
                    <a:pt x="3164923" y="784492"/>
                  </a:lnTo>
                  <a:lnTo>
                    <a:pt x="0" y="784492"/>
                  </a:lnTo>
                  <a:lnTo>
                    <a:pt x="0" y="0"/>
                  </a:lnTo>
                  <a:close/>
                </a:path>
              </a:pathLst>
            </a:custGeom>
            <a:blipFill>
              <a:blip r:embed="rId7"/>
              <a:stretch>
                <a:fillRect/>
              </a:stretch>
            </a:blipFill>
          </p:spPr>
          <p:txBody>
            <a:bodyPr/>
            <a:lstStyle/>
            <a:p>
              <a:endParaRPr lang="en-US"/>
            </a:p>
          </p:txBody>
        </p:sp>
        <p:sp>
          <p:nvSpPr>
            <p:cNvPr id="13" name="TextBox 13"/>
            <p:cNvSpPr txBox="1"/>
            <p:nvPr/>
          </p:nvSpPr>
          <p:spPr>
            <a:xfrm>
              <a:off x="1588227" y="796998"/>
              <a:ext cx="1582552" cy="147808"/>
            </a:xfrm>
            <a:prstGeom prst="rect">
              <a:avLst/>
            </a:prstGeom>
          </p:spPr>
          <p:txBody>
            <a:bodyPr lIns="0" tIns="0" rIns="0" bIns="0" rtlCol="0" anchor="t">
              <a:spAutoFit/>
            </a:bodyPr>
            <a:lstStyle/>
            <a:p>
              <a:pPr algn="r">
                <a:lnSpc>
                  <a:spcPts val="862"/>
                </a:lnSpc>
              </a:pPr>
              <a:r>
                <a:rPr lang="en-US" sz="837" b="1" spc="188">
                  <a:solidFill>
                    <a:srgbClr val="464547"/>
                  </a:solidFill>
                  <a:latin typeface="Montserrat Semi-Bold"/>
                  <a:ea typeface="Montserrat Semi-Bold"/>
                  <a:cs typeface="Montserrat Semi-Bold"/>
                  <a:sym typeface="Montserrat Semi-Bold"/>
                </a:rPr>
                <a:t>SYMPOSIUM</a:t>
              </a:r>
            </a:p>
          </p:txBody>
        </p:sp>
        <p:sp>
          <p:nvSpPr>
            <p:cNvPr id="14" name="TextBox 14"/>
            <p:cNvSpPr txBox="1"/>
            <p:nvPr/>
          </p:nvSpPr>
          <p:spPr>
            <a:xfrm>
              <a:off x="0" y="0"/>
              <a:ext cx="3170779" cy="302366"/>
            </a:xfrm>
            <a:prstGeom prst="rect">
              <a:avLst/>
            </a:prstGeom>
          </p:spPr>
          <p:txBody>
            <a:bodyPr lIns="0" tIns="0" rIns="0" bIns="0" rtlCol="0" anchor="t">
              <a:spAutoFit/>
            </a:bodyPr>
            <a:lstStyle/>
            <a:p>
              <a:pPr algn="l">
                <a:lnSpc>
                  <a:spcPts val="862"/>
                </a:lnSpc>
              </a:pPr>
              <a:r>
                <a:rPr lang="en-US" sz="767" spc="19">
                  <a:solidFill>
                    <a:srgbClr val="464547"/>
                  </a:solidFill>
                  <a:latin typeface="Montserrat"/>
                  <a:ea typeface="Montserrat"/>
                  <a:cs typeface="Montserrat"/>
                  <a:sym typeface="Montserrat"/>
                </a:rPr>
                <a:t>THE 15TH ANNUAL</a:t>
              </a:r>
            </a:p>
            <a:p>
              <a:pPr algn="l">
                <a:lnSpc>
                  <a:spcPts val="862"/>
                </a:lnSpc>
              </a:pPr>
              <a:r>
                <a:rPr lang="en-US" sz="837" b="1" spc="20">
                  <a:solidFill>
                    <a:srgbClr val="464547"/>
                  </a:solidFill>
                  <a:latin typeface="Montserrat Semi-Bold"/>
                  <a:ea typeface="Montserrat Semi-Bold"/>
                  <a:cs typeface="Montserrat Semi-Bold"/>
                  <a:sym typeface="Montserrat Semi-Bold"/>
                </a:rPr>
                <a:t>ECONOMIC &amp; REAL ESTATE</a:t>
              </a:r>
            </a:p>
          </p:txBody>
        </p:sp>
      </p:grpSp>
      <p:sp>
        <p:nvSpPr>
          <p:cNvPr id="15" name="TextBox 15"/>
          <p:cNvSpPr txBox="1"/>
          <p:nvPr/>
        </p:nvSpPr>
        <p:spPr>
          <a:xfrm>
            <a:off x="0" y="9643168"/>
            <a:ext cx="8316773" cy="564861"/>
          </a:xfrm>
          <a:prstGeom prst="rect">
            <a:avLst/>
          </a:prstGeom>
        </p:spPr>
        <p:txBody>
          <a:bodyPr lIns="0" tIns="0" rIns="0" bIns="0" rtlCol="0" anchor="t">
            <a:spAutoFit/>
          </a:bodyPr>
          <a:lstStyle/>
          <a:p>
            <a:pPr algn="ctr">
              <a:lnSpc>
                <a:spcPts val="4402"/>
              </a:lnSpc>
            </a:pPr>
            <a:r>
              <a:rPr lang="en-US" sz="3668" b="1" dirty="0">
                <a:solidFill>
                  <a:srgbClr val="817C82"/>
                </a:solidFill>
                <a:latin typeface="Bebas Neue Bold"/>
                <a:ea typeface="Bebas Neue Bold"/>
                <a:cs typeface="Bebas Neue Bold"/>
                <a:sym typeface="Bebas Neue Bold"/>
              </a:rPr>
              <a:t>BREAKING GROUND: THE EMERGENCE OF A NEW ECONOMY</a:t>
            </a:r>
          </a:p>
        </p:txBody>
      </p:sp>
      <p:sp>
        <p:nvSpPr>
          <p:cNvPr id="16" name="TextBox 15">
            <a:extLst>
              <a:ext uri="{FF2B5EF4-FFF2-40B4-BE49-F238E27FC236}">
                <a16:creationId xmlns:a16="http://schemas.microsoft.com/office/drawing/2014/main" id="{5990FE7B-AA28-0DE7-ADFD-68D90BF91481}"/>
              </a:ext>
            </a:extLst>
          </p:cNvPr>
          <p:cNvSpPr txBox="1"/>
          <p:nvPr/>
        </p:nvSpPr>
        <p:spPr>
          <a:xfrm>
            <a:off x="1291988" y="1943100"/>
            <a:ext cx="7547212" cy="3416320"/>
          </a:xfrm>
          <a:prstGeom prst="rect">
            <a:avLst/>
          </a:prstGeom>
          <a:noFill/>
        </p:spPr>
        <p:txBody>
          <a:bodyPr wrap="square" rtlCol="0">
            <a:spAutoFit/>
          </a:bodyPr>
          <a:lstStyle/>
          <a:p>
            <a:r>
              <a:rPr lang="en-US" sz="5400" dirty="0">
                <a:latin typeface="+mj-lt"/>
              </a:rPr>
              <a:t>State of Multifamily in New Orleans — Economic Forecast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A59DA-F147-1420-E751-94A3E4660C7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2856F4F-88A3-69FC-21FC-A87A37AEA989}"/>
              </a:ext>
            </a:extLst>
          </p:cNvPr>
          <p:cNvGrpSpPr/>
          <p:nvPr/>
        </p:nvGrpSpPr>
        <p:grpSpPr>
          <a:xfrm rot="5400000">
            <a:off x="723998" y="9038105"/>
            <a:ext cx="609404" cy="609404"/>
            <a:chOff x="0" y="0"/>
            <a:chExt cx="160501" cy="160501"/>
          </a:xfrm>
        </p:grpSpPr>
        <p:sp>
          <p:nvSpPr>
            <p:cNvPr id="3" name="Freeform 3">
              <a:extLst>
                <a:ext uri="{FF2B5EF4-FFF2-40B4-BE49-F238E27FC236}">
                  <a16:creationId xmlns:a16="http://schemas.microsoft.com/office/drawing/2014/main" id="{58962149-07F2-B36B-63E0-00CA31E0FFE9}"/>
                </a:ext>
              </a:extLst>
            </p:cNvPr>
            <p:cNvSpPr/>
            <p:nvPr/>
          </p:nvSpPr>
          <p:spPr>
            <a:xfrm>
              <a:off x="0" y="0"/>
              <a:ext cx="160501" cy="160501"/>
            </a:xfrm>
            <a:custGeom>
              <a:avLst/>
              <a:gdLst/>
              <a:ahLst/>
              <a:cxnLst/>
              <a:rect l="l" t="t" r="r" b="b"/>
              <a:pathLst>
                <a:path w="160501" h="160501">
                  <a:moveTo>
                    <a:pt x="0" y="0"/>
                  </a:moveTo>
                  <a:lnTo>
                    <a:pt x="160501" y="0"/>
                  </a:lnTo>
                  <a:lnTo>
                    <a:pt x="160501" y="160501"/>
                  </a:lnTo>
                  <a:lnTo>
                    <a:pt x="0" y="160501"/>
                  </a:lnTo>
                  <a:close/>
                </a:path>
              </a:pathLst>
            </a:custGeom>
            <a:solidFill>
              <a:srgbClr val="B5121B"/>
            </a:solidFill>
          </p:spPr>
          <p:txBody>
            <a:bodyPr/>
            <a:lstStyle/>
            <a:p>
              <a:endParaRPr lang="en-US"/>
            </a:p>
          </p:txBody>
        </p:sp>
        <p:sp>
          <p:nvSpPr>
            <p:cNvPr id="4" name="TextBox 4">
              <a:extLst>
                <a:ext uri="{FF2B5EF4-FFF2-40B4-BE49-F238E27FC236}">
                  <a16:creationId xmlns:a16="http://schemas.microsoft.com/office/drawing/2014/main" id="{A86A87B0-7696-3238-2F68-A738B2C99A9B}"/>
                </a:ext>
              </a:extLst>
            </p:cNvPr>
            <p:cNvSpPr txBox="1"/>
            <p:nvPr/>
          </p:nvSpPr>
          <p:spPr>
            <a:xfrm>
              <a:off x="0" y="-38100"/>
              <a:ext cx="160501" cy="198601"/>
            </a:xfrm>
            <a:prstGeom prst="rect">
              <a:avLst/>
            </a:prstGeom>
          </p:spPr>
          <p:txBody>
            <a:bodyPr lIns="50800" tIns="50800" rIns="50800" bIns="50800" rtlCol="0" anchor="ctr"/>
            <a:lstStyle/>
            <a:p>
              <a:pPr algn="ctr">
                <a:lnSpc>
                  <a:spcPts val="2659"/>
                </a:lnSpc>
              </a:pPr>
              <a:endParaRPr/>
            </a:p>
          </p:txBody>
        </p:sp>
      </p:grpSp>
      <p:grpSp>
        <p:nvGrpSpPr>
          <p:cNvPr id="5" name="Group 5">
            <a:extLst>
              <a:ext uri="{FF2B5EF4-FFF2-40B4-BE49-F238E27FC236}">
                <a16:creationId xmlns:a16="http://schemas.microsoft.com/office/drawing/2014/main" id="{5F5F0E54-D012-CFF0-E2D3-319023EFA7E4}"/>
              </a:ext>
            </a:extLst>
          </p:cNvPr>
          <p:cNvGrpSpPr/>
          <p:nvPr/>
        </p:nvGrpSpPr>
        <p:grpSpPr>
          <a:xfrm rot="5400000">
            <a:off x="1708686" y="9038105"/>
            <a:ext cx="609404" cy="609404"/>
            <a:chOff x="0" y="0"/>
            <a:chExt cx="160501" cy="160501"/>
          </a:xfrm>
        </p:grpSpPr>
        <p:sp>
          <p:nvSpPr>
            <p:cNvPr id="6" name="Freeform 6">
              <a:extLst>
                <a:ext uri="{FF2B5EF4-FFF2-40B4-BE49-F238E27FC236}">
                  <a16:creationId xmlns:a16="http://schemas.microsoft.com/office/drawing/2014/main" id="{5E5C755B-A9D1-9B7F-5156-B9C32A0A8EC5}"/>
                </a:ext>
              </a:extLst>
            </p:cNvPr>
            <p:cNvSpPr/>
            <p:nvPr/>
          </p:nvSpPr>
          <p:spPr>
            <a:xfrm>
              <a:off x="0" y="0"/>
              <a:ext cx="160501" cy="160501"/>
            </a:xfrm>
            <a:custGeom>
              <a:avLst/>
              <a:gdLst/>
              <a:ahLst/>
              <a:cxnLst/>
              <a:rect l="l" t="t" r="r" b="b"/>
              <a:pathLst>
                <a:path w="160501" h="160501">
                  <a:moveTo>
                    <a:pt x="0" y="0"/>
                  </a:moveTo>
                  <a:lnTo>
                    <a:pt x="160501" y="0"/>
                  </a:lnTo>
                  <a:lnTo>
                    <a:pt x="160501" y="160501"/>
                  </a:lnTo>
                  <a:lnTo>
                    <a:pt x="0" y="160501"/>
                  </a:lnTo>
                  <a:close/>
                </a:path>
              </a:pathLst>
            </a:custGeom>
            <a:solidFill>
              <a:srgbClr val="8E8E97"/>
            </a:solidFill>
          </p:spPr>
          <p:txBody>
            <a:bodyPr/>
            <a:lstStyle/>
            <a:p>
              <a:endParaRPr lang="en-US"/>
            </a:p>
          </p:txBody>
        </p:sp>
        <p:sp>
          <p:nvSpPr>
            <p:cNvPr id="7" name="TextBox 7">
              <a:extLst>
                <a:ext uri="{FF2B5EF4-FFF2-40B4-BE49-F238E27FC236}">
                  <a16:creationId xmlns:a16="http://schemas.microsoft.com/office/drawing/2014/main" id="{A774A814-5074-B4C6-5861-DDF3BA57ED55}"/>
                </a:ext>
              </a:extLst>
            </p:cNvPr>
            <p:cNvSpPr txBox="1"/>
            <p:nvPr/>
          </p:nvSpPr>
          <p:spPr>
            <a:xfrm>
              <a:off x="0" y="-38100"/>
              <a:ext cx="160501" cy="198601"/>
            </a:xfrm>
            <a:prstGeom prst="rect">
              <a:avLst/>
            </a:prstGeom>
          </p:spPr>
          <p:txBody>
            <a:bodyPr lIns="50800" tIns="50800" rIns="50800" bIns="50800" rtlCol="0" anchor="ctr"/>
            <a:lstStyle/>
            <a:p>
              <a:pPr algn="ctr">
                <a:lnSpc>
                  <a:spcPts val="2659"/>
                </a:lnSpc>
              </a:pPr>
              <a:endParaRPr/>
            </a:p>
          </p:txBody>
        </p:sp>
      </p:grpSp>
      <p:grpSp>
        <p:nvGrpSpPr>
          <p:cNvPr id="8" name="Group 8">
            <a:extLst>
              <a:ext uri="{FF2B5EF4-FFF2-40B4-BE49-F238E27FC236}">
                <a16:creationId xmlns:a16="http://schemas.microsoft.com/office/drawing/2014/main" id="{2308A39A-E091-EE31-AE6D-1F316347D748}"/>
              </a:ext>
            </a:extLst>
          </p:cNvPr>
          <p:cNvGrpSpPr/>
          <p:nvPr/>
        </p:nvGrpSpPr>
        <p:grpSpPr>
          <a:xfrm rot="5400000">
            <a:off x="2693375" y="9038105"/>
            <a:ext cx="609404" cy="609404"/>
            <a:chOff x="0" y="0"/>
            <a:chExt cx="160501" cy="160501"/>
          </a:xfrm>
        </p:grpSpPr>
        <p:sp>
          <p:nvSpPr>
            <p:cNvPr id="9" name="Freeform 9">
              <a:extLst>
                <a:ext uri="{FF2B5EF4-FFF2-40B4-BE49-F238E27FC236}">
                  <a16:creationId xmlns:a16="http://schemas.microsoft.com/office/drawing/2014/main" id="{6C3E4D08-072A-D6BA-756F-BDF4C3BD5B3D}"/>
                </a:ext>
              </a:extLst>
            </p:cNvPr>
            <p:cNvSpPr/>
            <p:nvPr/>
          </p:nvSpPr>
          <p:spPr>
            <a:xfrm>
              <a:off x="0" y="0"/>
              <a:ext cx="160501" cy="160501"/>
            </a:xfrm>
            <a:custGeom>
              <a:avLst/>
              <a:gdLst/>
              <a:ahLst/>
              <a:cxnLst/>
              <a:rect l="l" t="t" r="r" b="b"/>
              <a:pathLst>
                <a:path w="160501" h="160501">
                  <a:moveTo>
                    <a:pt x="0" y="0"/>
                  </a:moveTo>
                  <a:lnTo>
                    <a:pt x="160501" y="0"/>
                  </a:lnTo>
                  <a:lnTo>
                    <a:pt x="160501" y="160501"/>
                  </a:lnTo>
                  <a:lnTo>
                    <a:pt x="0" y="160501"/>
                  </a:lnTo>
                  <a:close/>
                </a:path>
              </a:pathLst>
            </a:custGeom>
            <a:solidFill>
              <a:srgbClr val="16697A"/>
            </a:solidFill>
          </p:spPr>
          <p:txBody>
            <a:bodyPr/>
            <a:lstStyle/>
            <a:p>
              <a:endParaRPr lang="en-US"/>
            </a:p>
          </p:txBody>
        </p:sp>
        <p:sp>
          <p:nvSpPr>
            <p:cNvPr id="10" name="TextBox 10">
              <a:extLst>
                <a:ext uri="{FF2B5EF4-FFF2-40B4-BE49-F238E27FC236}">
                  <a16:creationId xmlns:a16="http://schemas.microsoft.com/office/drawing/2014/main" id="{4965BCA5-0F74-7E72-A0D5-1BBCF00B069C}"/>
                </a:ext>
              </a:extLst>
            </p:cNvPr>
            <p:cNvSpPr txBox="1"/>
            <p:nvPr/>
          </p:nvSpPr>
          <p:spPr>
            <a:xfrm>
              <a:off x="0" y="-38100"/>
              <a:ext cx="160501" cy="198601"/>
            </a:xfrm>
            <a:prstGeom prst="rect">
              <a:avLst/>
            </a:prstGeom>
          </p:spPr>
          <p:txBody>
            <a:bodyPr lIns="50800" tIns="50800" rIns="50800" bIns="50800" rtlCol="0" anchor="ctr"/>
            <a:lstStyle/>
            <a:p>
              <a:pPr algn="ctr">
                <a:lnSpc>
                  <a:spcPts val="2659"/>
                </a:lnSpc>
              </a:pPr>
              <a:endParaRPr/>
            </a:p>
          </p:txBody>
        </p:sp>
      </p:grpSp>
      <p:sp>
        <p:nvSpPr>
          <p:cNvPr id="11" name="Freeform 11">
            <a:extLst>
              <a:ext uri="{FF2B5EF4-FFF2-40B4-BE49-F238E27FC236}">
                <a16:creationId xmlns:a16="http://schemas.microsoft.com/office/drawing/2014/main" id="{EE9C79E2-348D-EC7F-97DA-7F908E87267C}"/>
              </a:ext>
            </a:extLst>
          </p:cNvPr>
          <p:cNvSpPr/>
          <p:nvPr/>
        </p:nvSpPr>
        <p:spPr>
          <a:xfrm flipV="1">
            <a:off x="9810097" y="853787"/>
            <a:ext cx="8836407" cy="1966100"/>
          </a:xfrm>
          <a:custGeom>
            <a:avLst/>
            <a:gdLst/>
            <a:ahLst/>
            <a:cxnLst/>
            <a:rect l="l" t="t" r="r" b="b"/>
            <a:pathLst>
              <a:path w="8836407" h="1966100">
                <a:moveTo>
                  <a:pt x="0" y="1966100"/>
                </a:moveTo>
                <a:lnTo>
                  <a:pt x="8836407" y="1966100"/>
                </a:lnTo>
                <a:lnTo>
                  <a:pt x="8836407" y="0"/>
                </a:lnTo>
                <a:lnTo>
                  <a:pt x="0" y="0"/>
                </a:lnTo>
                <a:lnTo>
                  <a:pt x="0" y="1966100"/>
                </a:lnTo>
                <a:close/>
              </a:path>
            </a:pathLst>
          </a:custGeom>
          <a:blipFill>
            <a:blip r:embed="rId3">
              <a:alphaModFix amt="5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a:extLst>
              <a:ext uri="{FF2B5EF4-FFF2-40B4-BE49-F238E27FC236}">
                <a16:creationId xmlns:a16="http://schemas.microsoft.com/office/drawing/2014/main" id="{6E2A7B15-565D-AFDB-3971-8F19D2AC2EFC}"/>
              </a:ext>
            </a:extLst>
          </p:cNvPr>
          <p:cNvSpPr txBox="1"/>
          <p:nvPr/>
        </p:nvSpPr>
        <p:spPr>
          <a:xfrm>
            <a:off x="658944" y="1836837"/>
            <a:ext cx="11228255" cy="476605"/>
          </a:xfrm>
          <a:prstGeom prst="rect">
            <a:avLst/>
          </a:prstGeom>
        </p:spPr>
        <p:txBody>
          <a:bodyPr wrap="square" lIns="0" tIns="0" rIns="0" bIns="0" rtlCol="0" anchor="t">
            <a:spAutoFit/>
          </a:bodyPr>
          <a:lstStyle/>
          <a:p>
            <a:pPr>
              <a:lnSpc>
                <a:spcPts val="3609"/>
              </a:lnSpc>
            </a:pPr>
            <a:r>
              <a:rPr lang="en-US" sz="6000" b="1" dirty="0">
                <a:solidFill>
                  <a:srgbClr val="16697A"/>
                </a:solidFill>
                <a:latin typeface="Bebas Neue Bold"/>
                <a:ea typeface="Bebas Neue Bold"/>
                <a:cs typeface="Bebas Neue Bold"/>
                <a:sym typeface="Bebas Neue Bold"/>
              </a:rPr>
              <a:t>New Construction achieving top rents</a:t>
            </a:r>
          </a:p>
        </p:txBody>
      </p:sp>
      <p:grpSp>
        <p:nvGrpSpPr>
          <p:cNvPr id="13" name="Group 13">
            <a:extLst>
              <a:ext uri="{FF2B5EF4-FFF2-40B4-BE49-F238E27FC236}">
                <a16:creationId xmlns:a16="http://schemas.microsoft.com/office/drawing/2014/main" id="{74BFC9D3-F234-8311-FA18-22666F797AA2}"/>
              </a:ext>
            </a:extLst>
          </p:cNvPr>
          <p:cNvGrpSpPr/>
          <p:nvPr/>
        </p:nvGrpSpPr>
        <p:grpSpPr>
          <a:xfrm>
            <a:off x="15427820" y="9258300"/>
            <a:ext cx="2378084" cy="708605"/>
            <a:chOff x="0" y="0"/>
            <a:chExt cx="3170779" cy="944806"/>
          </a:xfrm>
        </p:grpSpPr>
        <p:sp>
          <p:nvSpPr>
            <p:cNvPr id="14" name="Freeform 14">
              <a:extLst>
                <a:ext uri="{FF2B5EF4-FFF2-40B4-BE49-F238E27FC236}">
                  <a16:creationId xmlns:a16="http://schemas.microsoft.com/office/drawing/2014/main" id="{CD2FD6A9-D677-F751-EF72-E50B5612D21D}"/>
                </a:ext>
              </a:extLst>
            </p:cNvPr>
            <p:cNvSpPr/>
            <p:nvPr/>
          </p:nvSpPr>
          <p:spPr>
            <a:xfrm>
              <a:off x="91" y="121859"/>
              <a:ext cx="3164923" cy="784492"/>
            </a:xfrm>
            <a:custGeom>
              <a:avLst/>
              <a:gdLst/>
              <a:ahLst/>
              <a:cxnLst/>
              <a:rect l="l" t="t" r="r" b="b"/>
              <a:pathLst>
                <a:path w="3164923" h="784492">
                  <a:moveTo>
                    <a:pt x="0" y="0"/>
                  </a:moveTo>
                  <a:lnTo>
                    <a:pt x="3164923" y="0"/>
                  </a:lnTo>
                  <a:lnTo>
                    <a:pt x="3164923" y="784492"/>
                  </a:lnTo>
                  <a:lnTo>
                    <a:pt x="0" y="784492"/>
                  </a:lnTo>
                  <a:lnTo>
                    <a:pt x="0" y="0"/>
                  </a:lnTo>
                  <a:close/>
                </a:path>
              </a:pathLst>
            </a:custGeom>
            <a:blipFill>
              <a:blip r:embed="rId5"/>
              <a:stretch>
                <a:fillRect/>
              </a:stretch>
            </a:blipFill>
          </p:spPr>
          <p:txBody>
            <a:bodyPr/>
            <a:lstStyle/>
            <a:p>
              <a:endParaRPr lang="en-US"/>
            </a:p>
          </p:txBody>
        </p:sp>
        <p:sp>
          <p:nvSpPr>
            <p:cNvPr id="15" name="TextBox 15">
              <a:extLst>
                <a:ext uri="{FF2B5EF4-FFF2-40B4-BE49-F238E27FC236}">
                  <a16:creationId xmlns:a16="http://schemas.microsoft.com/office/drawing/2014/main" id="{59581222-CC6F-2F81-FA02-96B1DE73DB56}"/>
                </a:ext>
              </a:extLst>
            </p:cNvPr>
            <p:cNvSpPr txBox="1"/>
            <p:nvPr/>
          </p:nvSpPr>
          <p:spPr>
            <a:xfrm>
              <a:off x="1588227" y="796998"/>
              <a:ext cx="1582552" cy="147808"/>
            </a:xfrm>
            <a:prstGeom prst="rect">
              <a:avLst/>
            </a:prstGeom>
          </p:spPr>
          <p:txBody>
            <a:bodyPr lIns="0" tIns="0" rIns="0" bIns="0" rtlCol="0" anchor="t">
              <a:spAutoFit/>
            </a:bodyPr>
            <a:lstStyle/>
            <a:p>
              <a:pPr algn="r">
                <a:lnSpc>
                  <a:spcPts val="862"/>
                </a:lnSpc>
              </a:pPr>
              <a:r>
                <a:rPr lang="en-US" sz="837" b="1" spc="188">
                  <a:solidFill>
                    <a:srgbClr val="464547"/>
                  </a:solidFill>
                  <a:latin typeface="Montserrat Semi-Bold"/>
                  <a:ea typeface="Montserrat Semi-Bold"/>
                  <a:cs typeface="Montserrat Semi-Bold"/>
                  <a:sym typeface="Montserrat Semi-Bold"/>
                </a:rPr>
                <a:t>SYMPOSIUM</a:t>
              </a:r>
            </a:p>
          </p:txBody>
        </p:sp>
        <p:sp>
          <p:nvSpPr>
            <p:cNvPr id="16" name="TextBox 16">
              <a:extLst>
                <a:ext uri="{FF2B5EF4-FFF2-40B4-BE49-F238E27FC236}">
                  <a16:creationId xmlns:a16="http://schemas.microsoft.com/office/drawing/2014/main" id="{5D93326E-04E0-DE99-2BF2-9E9C5EE0C229}"/>
                </a:ext>
              </a:extLst>
            </p:cNvPr>
            <p:cNvSpPr txBox="1"/>
            <p:nvPr/>
          </p:nvSpPr>
          <p:spPr>
            <a:xfrm>
              <a:off x="0" y="0"/>
              <a:ext cx="3170779" cy="302366"/>
            </a:xfrm>
            <a:prstGeom prst="rect">
              <a:avLst/>
            </a:prstGeom>
          </p:spPr>
          <p:txBody>
            <a:bodyPr lIns="0" tIns="0" rIns="0" bIns="0" rtlCol="0" anchor="t">
              <a:spAutoFit/>
            </a:bodyPr>
            <a:lstStyle/>
            <a:p>
              <a:pPr algn="l">
                <a:lnSpc>
                  <a:spcPts val="862"/>
                </a:lnSpc>
              </a:pPr>
              <a:r>
                <a:rPr lang="en-US" sz="767" spc="19">
                  <a:solidFill>
                    <a:srgbClr val="464547"/>
                  </a:solidFill>
                  <a:latin typeface="Montserrat"/>
                  <a:ea typeface="Montserrat"/>
                  <a:cs typeface="Montserrat"/>
                  <a:sym typeface="Montserrat"/>
                </a:rPr>
                <a:t>THE 15TH ANNUAL</a:t>
              </a:r>
            </a:p>
            <a:p>
              <a:pPr algn="l">
                <a:lnSpc>
                  <a:spcPts val="862"/>
                </a:lnSpc>
              </a:pPr>
              <a:r>
                <a:rPr lang="en-US" sz="837" b="1" spc="20">
                  <a:solidFill>
                    <a:srgbClr val="464547"/>
                  </a:solidFill>
                  <a:latin typeface="Montserrat Semi-Bold"/>
                  <a:ea typeface="Montserrat Semi-Bold"/>
                  <a:cs typeface="Montserrat Semi-Bold"/>
                  <a:sym typeface="Montserrat Semi-Bold"/>
                </a:rPr>
                <a:t>ECONOMIC &amp; REAL ESTATE</a:t>
              </a:r>
            </a:p>
          </p:txBody>
        </p:sp>
      </p:grpSp>
      <p:sp>
        <p:nvSpPr>
          <p:cNvPr id="20" name="TextBox 12">
            <a:extLst>
              <a:ext uri="{FF2B5EF4-FFF2-40B4-BE49-F238E27FC236}">
                <a16:creationId xmlns:a16="http://schemas.microsoft.com/office/drawing/2014/main" id="{AA1205DA-7A57-3C56-8999-900B615478AD}"/>
              </a:ext>
            </a:extLst>
          </p:cNvPr>
          <p:cNvSpPr txBox="1"/>
          <p:nvPr/>
        </p:nvSpPr>
        <p:spPr>
          <a:xfrm>
            <a:off x="10285401" y="541322"/>
            <a:ext cx="6819221" cy="464865"/>
          </a:xfrm>
          <a:prstGeom prst="rect">
            <a:avLst/>
          </a:prstGeom>
        </p:spPr>
        <p:txBody>
          <a:bodyPr lIns="0" tIns="0" rIns="0" bIns="0" rtlCol="0" anchor="t">
            <a:spAutoFit/>
          </a:bodyPr>
          <a:lstStyle/>
          <a:p>
            <a:pPr algn="ctr">
              <a:lnSpc>
                <a:spcPts val="3609"/>
              </a:lnSpc>
            </a:pPr>
            <a:r>
              <a:rPr lang="en-US" sz="3007" b="1" dirty="0">
                <a:solidFill>
                  <a:srgbClr val="16697A"/>
                </a:solidFill>
                <a:latin typeface="Bebas Neue Bold"/>
                <a:ea typeface="Bebas Neue Bold"/>
                <a:cs typeface="Bebas Neue Bold"/>
                <a:sym typeface="Bebas Neue Bold"/>
              </a:rPr>
              <a:t>BREAKING GROUND: THE EMERGENCE OF A NEW ECONOMY</a:t>
            </a:r>
          </a:p>
        </p:txBody>
      </p:sp>
      <p:sp>
        <p:nvSpPr>
          <p:cNvPr id="19" name="TextBox 18">
            <a:extLst>
              <a:ext uri="{FF2B5EF4-FFF2-40B4-BE49-F238E27FC236}">
                <a16:creationId xmlns:a16="http://schemas.microsoft.com/office/drawing/2014/main" id="{A3DA6573-3200-3E4F-764B-162E7E7C8873}"/>
              </a:ext>
            </a:extLst>
          </p:cNvPr>
          <p:cNvSpPr txBox="1"/>
          <p:nvPr/>
        </p:nvSpPr>
        <p:spPr>
          <a:xfrm>
            <a:off x="639066" y="3144092"/>
            <a:ext cx="7098171" cy="1200329"/>
          </a:xfrm>
          <a:prstGeom prst="rect">
            <a:avLst/>
          </a:prstGeom>
          <a:noFill/>
        </p:spPr>
        <p:txBody>
          <a:bodyPr wrap="square">
            <a:spAutoFit/>
          </a:bodyPr>
          <a:lstStyle/>
          <a:p>
            <a:r>
              <a:rPr lang="en-US" dirty="0"/>
              <a:t>New construction multifamily has been achieving strong rents and lease up has been positive. The minimal new supply and lack of new inventory has let new construction projects benefit on achieving highest rents in the market.</a:t>
            </a:r>
          </a:p>
        </p:txBody>
      </p:sp>
      <p:graphicFrame>
        <p:nvGraphicFramePr>
          <p:cNvPr id="23" name="Table 22">
            <a:extLst>
              <a:ext uri="{FF2B5EF4-FFF2-40B4-BE49-F238E27FC236}">
                <a16:creationId xmlns:a16="http://schemas.microsoft.com/office/drawing/2014/main" id="{1A866D56-67B2-CDAE-D6A6-8FFED7F88607}"/>
              </a:ext>
            </a:extLst>
          </p:cNvPr>
          <p:cNvGraphicFramePr>
            <a:graphicFrameLocks noGrp="1"/>
          </p:cNvGraphicFramePr>
          <p:nvPr>
            <p:extLst>
              <p:ext uri="{D42A27DB-BD31-4B8C-83A1-F6EECF244321}">
                <p14:modId xmlns:p14="http://schemas.microsoft.com/office/powerpoint/2010/main" val="1259950999"/>
              </p:ext>
            </p:extLst>
          </p:nvPr>
        </p:nvGraphicFramePr>
        <p:xfrm>
          <a:off x="658945" y="5542957"/>
          <a:ext cx="10363202" cy="2935070"/>
        </p:xfrm>
        <a:graphic>
          <a:graphicData uri="http://schemas.openxmlformats.org/drawingml/2006/table">
            <a:tbl>
              <a:tblPr firstRow="1" bandRow="1">
                <a:tableStyleId>{5C22544A-7EE6-4342-B048-85BDC9FD1C3A}</a:tableStyleId>
              </a:tblPr>
              <a:tblGrid>
                <a:gridCol w="2071442">
                  <a:extLst>
                    <a:ext uri="{9D8B030D-6E8A-4147-A177-3AD203B41FA5}">
                      <a16:colId xmlns:a16="http://schemas.microsoft.com/office/drawing/2014/main" val="1247734809"/>
                    </a:ext>
                  </a:extLst>
                </a:gridCol>
                <a:gridCol w="1658352">
                  <a:extLst>
                    <a:ext uri="{9D8B030D-6E8A-4147-A177-3AD203B41FA5}">
                      <a16:colId xmlns:a16="http://schemas.microsoft.com/office/drawing/2014/main" val="1955559127"/>
                    </a:ext>
                  </a:extLst>
                </a:gridCol>
                <a:gridCol w="1658352">
                  <a:extLst>
                    <a:ext uri="{9D8B030D-6E8A-4147-A177-3AD203B41FA5}">
                      <a16:colId xmlns:a16="http://schemas.microsoft.com/office/drawing/2014/main" val="942373581"/>
                    </a:ext>
                  </a:extLst>
                </a:gridCol>
                <a:gridCol w="1658352">
                  <a:extLst>
                    <a:ext uri="{9D8B030D-6E8A-4147-A177-3AD203B41FA5}">
                      <a16:colId xmlns:a16="http://schemas.microsoft.com/office/drawing/2014/main" val="1183896486"/>
                    </a:ext>
                  </a:extLst>
                </a:gridCol>
                <a:gridCol w="1658352">
                  <a:extLst>
                    <a:ext uri="{9D8B030D-6E8A-4147-A177-3AD203B41FA5}">
                      <a16:colId xmlns:a16="http://schemas.microsoft.com/office/drawing/2014/main" val="665169587"/>
                    </a:ext>
                  </a:extLst>
                </a:gridCol>
                <a:gridCol w="1658352">
                  <a:extLst>
                    <a:ext uri="{9D8B030D-6E8A-4147-A177-3AD203B41FA5}">
                      <a16:colId xmlns:a16="http://schemas.microsoft.com/office/drawing/2014/main" val="3897432250"/>
                    </a:ext>
                  </a:extLst>
                </a:gridCol>
              </a:tblGrid>
              <a:tr h="587014">
                <a:tc>
                  <a:txBody>
                    <a:bodyPr/>
                    <a:lstStyle/>
                    <a:p>
                      <a:pPr algn="l" fontAlgn="b">
                        <a:buNone/>
                      </a:pPr>
                      <a:r>
                        <a:rPr lang="en-US" sz="1600" b="1" i="0" u="none" strike="noStrike" dirty="0">
                          <a:solidFill>
                            <a:schemeClr val="bg1"/>
                          </a:solidFill>
                          <a:effectLst/>
                          <a:latin typeface="Calibri" panose="020F0502020204030204" pitchFamily="34" charset="0"/>
                        </a:rPr>
                        <a:t>Property Name</a:t>
                      </a:r>
                    </a:p>
                  </a:txBody>
                  <a:tcPr marL="6350" marR="6350" marT="6350" marB="0" anchor="b"/>
                </a:tc>
                <a:tc>
                  <a:txBody>
                    <a:bodyPr/>
                    <a:lstStyle/>
                    <a:p>
                      <a:pPr algn="l" fontAlgn="b">
                        <a:buNone/>
                      </a:pPr>
                      <a:r>
                        <a:rPr lang="en-US" sz="1600" b="1" i="0" u="none" strike="noStrike">
                          <a:solidFill>
                            <a:schemeClr val="bg1"/>
                          </a:solidFill>
                          <a:effectLst/>
                          <a:latin typeface="Calibri" panose="020F0502020204030204" pitchFamily="34" charset="0"/>
                        </a:rPr>
                        <a:t>Year Built</a:t>
                      </a:r>
                    </a:p>
                  </a:txBody>
                  <a:tcPr marL="6350" marR="6350" marT="6350" marB="0" anchor="b"/>
                </a:tc>
                <a:tc>
                  <a:txBody>
                    <a:bodyPr/>
                    <a:lstStyle/>
                    <a:p>
                      <a:pPr algn="l" fontAlgn="b">
                        <a:buNone/>
                      </a:pPr>
                      <a:r>
                        <a:rPr lang="en-US" sz="1600" b="1" i="0" u="none" strike="noStrike">
                          <a:solidFill>
                            <a:schemeClr val="bg1"/>
                          </a:solidFill>
                          <a:effectLst/>
                          <a:latin typeface="Calibri" panose="020F0502020204030204" pitchFamily="34" charset="0"/>
                        </a:rPr>
                        <a:t>Number Of Units</a:t>
                      </a:r>
                    </a:p>
                  </a:txBody>
                  <a:tcPr marL="6350" marR="6350" marT="6350" marB="0" anchor="b"/>
                </a:tc>
                <a:tc>
                  <a:txBody>
                    <a:bodyPr/>
                    <a:lstStyle/>
                    <a:p>
                      <a:pPr algn="l" fontAlgn="b">
                        <a:buNone/>
                      </a:pPr>
                      <a:r>
                        <a:rPr lang="en-US" sz="1600" b="1" i="0" u="none" strike="noStrike">
                          <a:solidFill>
                            <a:schemeClr val="bg1"/>
                          </a:solidFill>
                          <a:effectLst/>
                          <a:latin typeface="Calibri" panose="020F0502020204030204" pitchFamily="34" charset="0"/>
                        </a:rPr>
                        <a:t>Avg Unit SF</a:t>
                      </a:r>
                    </a:p>
                  </a:txBody>
                  <a:tcPr marL="6350" marR="6350" marT="6350" marB="0" anchor="b"/>
                </a:tc>
                <a:tc>
                  <a:txBody>
                    <a:bodyPr/>
                    <a:lstStyle/>
                    <a:p>
                      <a:pPr algn="l" fontAlgn="b">
                        <a:buNone/>
                      </a:pPr>
                      <a:r>
                        <a:rPr lang="en-US" sz="1600" b="1" i="0" u="none" strike="noStrike">
                          <a:solidFill>
                            <a:schemeClr val="bg1"/>
                          </a:solidFill>
                          <a:effectLst/>
                          <a:latin typeface="Calibri" panose="020F0502020204030204" pitchFamily="34" charset="0"/>
                        </a:rPr>
                        <a:t>Avg Asking/SF</a:t>
                      </a:r>
                    </a:p>
                  </a:txBody>
                  <a:tcPr marL="6350" marR="6350" marT="6350" marB="0" anchor="b"/>
                </a:tc>
                <a:tc>
                  <a:txBody>
                    <a:bodyPr/>
                    <a:lstStyle/>
                    <a:p>
                      <a:pPr algn="l" fontAlgn="b">
                        <a:buNone/>
                      </a:pPr>
                      <a:r>
                        <a:rPr lang="en-US" sz="1600" b="1" i="0" u="none" strike="noStrike" dirty="0">
                          <a:solidFill>
                            <a:schemeClr val="bg1"/>
                          </a:solidFill>
                          <a:effectLst/>
                          <a:latin typeface="Calibri" panose="020F0502020204030204" pitchFamily="34" charset="0"/>
                        </a:rPr>
                        <a:t>Avg Asking Rent</a:t>
                      </a:r>
                    </a:p>
                  </a:txBody>
                  <a:tcPr marL="6350" marR="6350" marT="6350" marB="0" anchor="b"/>
                </a:tc>
                <a:extLst>
                  <a:ext uri="{0D108BD9-81ED-4DB2-BD59-A6C34878D82A}">
                    <a16:rowId xmlns:a16="http://schemas.microsoft.com/office/drawing/2014/main" val="1043036495"/>
                  </a:ext>
                </a:extLst>
              </a:tr>
              <a:tr h="587014">
                <a:tc>
                  <a:txBody>
                    <a:bodyPr/>
                    <a:lstStyle/>
                    <a:p>
                      <a:pPr algn="l" fontAlgn="b">
                        <a:buNone/>
                      </a:pPr>
                      <a:r>
                        <a:rPr lang="en-US" sz="1600" b="0" i="0" u="none" strike="noStrike" dirty="0">
                          <a:solidFill>
                            <a:srgbClr val="000000"/>
                          </a:solidFill>
                          <a:effectLst/>
                          <a:latin typeface="Calibri" panose="020F0502020204030204" pitchFamily="34" charset="0"/>
                        </a:rPr>
                        <a:t>The Jackson</a:t>
                      </a:r>
                    </a:p>
                  </a:txBody>
                  <a:tcPr marL="6350" marR="6350" marT="6350" marB="0" anchor="b"/>
                </a:tc>
                <a:tc>
                  <a:txBody>
                    <a:bodyPr/>
                    <a:lstStyle/>
                    <a:p>
                      <a:pPr algn="l" fontAlgn="b">
                        <a:buNone/>
                      </a:pPr>
                      <a:r>
                        <a:rPr lang="en-US" sz="1600" b="0" i="0" u="none" strike="noStrike">
                          <a:solidFill>
                            <a:srgbClr val="000000"/>
                          </a:solidFill>
                          <a:effectLst/>
                          <a:latin typeface="Calibri" panose="020F0502020204030204" pitchFamily="34" charset="0"/>
                        </a:rPr>
                        <a:t>2025</a:t>
                      </a:r>
                    </a:p>
                  </a:txBody>
                  <a:tcPr marL="6350" marR="6350" marT="6350" marB="0" anchor="b"/>
                </a:tc>
                <a:tc>
                  <a:txBody>
                    <a:bodyPr/>
                    <a:lstStyle/>
                    <a:p>
                      <a:pPr algn="l" fontAlgn="b">
                        <a:buNone/>
                      </a:pPr>
                      <a:r>
                        <a:rPr lang="en-US" sz="1600" b="0" i="0" u="none" strike="noStrike">
                          <a:solidFill>
                            <a:srgbClr val="000000"/>
                          </a:solidFill>
                          <a:effectLst/>
                          <a:latin typeface="Calibri" panose="020F0502020204030204" pitchFamily="34" charset="0"/>
                        </a:rPr>
                        <a:t>205</a:t>
                      </a:r>
                    </a:p>
                  </a:txBody>
                  <a:tcPr marL="6350" marR="6350" marT="6350" marB="0" anchor="b"/>
                </a:tc>
                <a:tc>
                  <a:txBody>
                    <a:bodyPr/>
                    <a:lstStyle/>
                    <a:p>
                      <a:pPr algn="l" fontAlgn="b">
                        <a:buNone/>
                      </a:pPr>
                      <a:r>
                        <a:rPr lang="en-US" sz="1600" b="0" i="0" u="none" strike="noStrike" dirty="0">
                          <a:solidFill>
                            <a:srgbClr val="000000"/>
                          </a:solidFill>
                          <a:effectLst/>
                          <a:latin typeface="Calibri" panose="020F0502020204030204" pitchFamily="34" charset="0"/>
                        </a:rPr>
                        <a:t>830</a:t>
                      </a:r>
                    </a:p>
                  </a:txBody>
                  <a:tcPr marL="6350" marR="6350" marT="6350" marB="0" anchor="b"/>
                </a:tc>
                <a:tc>
                  <a:txBody>
                    <a:bodyPr/>
                    <a:lstStyle/>
                    <a:p>
                      <a:pPr algn="l" fontAlgn="b">
                        <a:buNone/>
                      </a:pPr>
                      <a:r>
                        <a:rPr lang="en-US" sz="1600" b="0" i="0" u="none" strike="noStrike">
                          <a:solidFill>
                            <a:srgbClr val="000000"/>
                          </a:solidFill>
                          <a:effectLst/>
                          <a:latin typeface="Calibri" panose="020F0502020204030204" pitchFamily="34" charset="0"/>
                        </a:rPr>
                        <a:t>$2.39</a:t>
                      </a:r>
                    </a:p>
                  </a:txBody>
                  <a:tcPr marL="6350" marR="6350" marT="6350" marB="0" anchor="b"/>
                </a:tc>
                <a:tc>
                  <a:txBody>
                    <a:bodyPr/>
                    <a:lstStyle/>
                    <a:p>
                      <a:pPr algn="l" fontAlgn="b">
                        <a:buNone/>
                      </a:pPr>
                      <a:r>
                        <a:rPr lang="en-US" sz="1600" b="0" i="0" u="none" strike="noStrike">
                          <a:solidFill>
                            <a:srgbClr val="000000"/>
                          </a:solidFill>
                          <a:effectLst/>
                          <a:latin typeface="Calibri" panose="020F0502020204030204" pitchFamily="34" charset="0"/>
                        </a:rPr>
                        <a:t>$1,984</a:t>
                      </a:r>
                    </a:p>
                  </a:txBody>
                  <a:tcPr marL="6350" marR="6350" marT="6350" marB="0" anchor="b"/>
                </a:tc>
                <a:extLst>
                  <a:ext uri="{0D108BD9-81ED-4DB2-BD59-A6C34878D82A}">
                    <a16:rowId xmlns:a16="http://schemas.microsoft.com/office/drawing/2014/main" val="12690985"/>
                  </a:ext>
                </a:extLst>
              </a:tr>
              <a:tr h="587014">
                <a:tc>
                  <a:txBody>
                    <a:bodyPr/>
                    <a:lstStyle/>
                    <a:p>
                      <a:pPr algn="l" fontAlgn="b">
                        <a:buNone/>
                      </a:pPr>
                      <a:r>
                        <a:rPr lang="en-US" sz="1600" b="0" i="0" u="none" strike="noStrike">
                          <a:solidFill>
                            <a:srgbClr val="000000"/>
                          </a:solidFill>
                          <a:effectLst/>
                          <a:latin typeface="Calibri" panose="020F0502020204030204" pitchFamily="34" charset="0"/>
                        </a:rPr>
                        <a:t>Memoir Warehouse District</a:t>
                      </a:r>
                    </a:p>
                  </a:txBody>
                  <a:tcPr marL="6350" marR="6350" marT="6350" marB="0" anchor="b"/>
                </a:tc>
                <a:tc>
                  <a:txBody>
                    <a:bodyPr/>
                    <a:lstStyle/>
                    <a:p>
                      <a:pPr algn="l" fontAlgn="b">
                        <a:buNone/>
                      </a:pPr>
                      <a:r>
                        <a:rPr lang="en-US" sz="1600" b="0" i="0" u="none" strike="noStrike">
                          <a:solidFill>
                            <a:srgbClr val="000000"/>
                          </a:solidFill>
                          <a:effectLst/>
                          <a:latin typeface="Calibri" panose="020F0502020204030204" pitchFamily="34" charset="0"/>
                        </a:rPr>
                        <a:t>2024</a:t>
                      </a:r>
                    </a:p>
                  </a:txBody>
                  <a:tcPr marL="6350" marR="6350" marT="6350" marB="0" anchor="b"/>
                </a:tc>
                <a:tc>
                  <a:txBody>
                    <a:bodyPr/>
                    <a:lstStyle/>
                    <a:p>
                      <a:pPr algn="l" fontAlgn="b">
                        <a:buNone/>
                      </a:pPr>
                      <a:r>
                        <a:rPr lang="en-US" sz="1600" b="0" i="0" u="none" strike="noStrike">
                          <a:solidFill>
                            <a:srgbClr val="000000"/>
                          </a:solidFill>
                          <a:effectLst/>
                          <a:latin typeface="Calibri" panose="020F0502020204030204" pitchFamily="34" charset="0"/>
                        </a:rPr>
                        <a:t>70</a:t>
                      </a:r>
                    </a:p>
                  </a:txBody>
                  <a:tcPr marL="6350" marR="6350" marT="6350" marB="0" anchor="b"/>
                </a:tc>
                <a:tc>
                  <a:txBody>
                    <a:bodyPr/>
                    <a:lstStyle/>
                    <a:p>
                      <a:pPr algn="l" fontAlgn="b">
                        <a:buNone/>
                      </a:pPr>
                      <a:r>
                        <a:rPr lang="en-US" sz="1600" b="0" i="0" u="none" strike="noStrike" dirty="0">
                          <a:solidFill>
                            <a:srgbClr val="000000"/>
                          </a:solidFill>
                          <a:effectLst/>
                          <a:latin typeface="Calibri" panose="020F0502020204030204" pitchFamily="34" charset="0"/>
                        </a:rPr>
                        <a:t>588</a:t>
                      </a:r>
                    </a:p>
                  </a:txBody>
                  <a:tcPr marL="6350" marR="6350" marT="6350" marB="0" anchor="b"/>
                </a:tc>
                <a:tc>
                  <a:txBody>
                    <a:bodyPr/>
                    <a:lstStyle/>
                    <a:p>
                      <a:pPr algn="l" fontAlgn="b">
                        <a:buNone/>
                      </a:pPr>
                      <a:r>
                        <a:rPr lang="en-US" sz="1600" b="0" i="0" u="none" strike="noStrike">
                          <a:solidFill>
                            <a:srgbClr val="000000"/>
                          </a:solidFill>
                          <a:effectLst/>
                          <a:latin typeface="Calibri" panose="020F0502020204030204" pitchFamily="34" charset="0"/>
                        </a:rPr>
                        <a:t>$3.42</a:t>
                      </a:r>
                    </a:p>
                  </a:txBody>
                  <a:tcPr marL="6350" marR="6350" marT="6350" marB="0" anchor="b"/>
                </a:tc>
                <a:tc>
                  <a:txBody>
                    <a:bodyPr/>
                    <a:lstStyle/>
                    <a:p>
                      <a:pPr algn="l" fontAlgn="b">
                        <a:buNone/>
                      </a:pPr>
                      <a:r>
                        <a:rPr lang="en-US" sz="1600" b="0" i="0" u="none" strike="noStrike">
                          <a:solidFill>
                            <a:srgbClr val="000000"/>
                          </a:solidFill>
                          <a:effectLst/>
                          <a:latin typeface="Calibri" panose="020F0502020204030204" pitchFamily="34" charset="0"/>
                        </a:rPr>
                        <a:t>$2,011</a:t>
                      </a:r>
                    </a:p>
                  </a:txBody>
                  <a:tcPr marL="6350" marR="6350" marT="6350" marB="0" anchor="b"/>
                </a:tc>
                <a:extLst>
                  <a:ext uri="{0D108BD9-81ED-4DB2-BD59-A6C34878D82A}">
                    <a16:rowId xmlns:a16="http://schemas.microsoft.com/office/drawing/2014/main" val="1573183586"/>
                  </a:ext>
                </a:extLst>
              </a:tr>
              <a:tr h="587014">
                <a:tc>
                  <a:txBody>
                    <a:bodyPr/>
                    <a:lstStyle/>
                    <a:p>
                      <a:pPr algn="l" fontAlgn="b">
                        <a:buNone/>
                      </a:pPr>
                      <a:r>
                        <a:rPr lang="en-US" sz="1600" b="0" i="0" u="none" strike="noStrike">
                          <a:solidFill>
                            <a:srgbClr val="000000"/>
                          </a:solidFill>
                          <a:effectLst/>
                          <a:latin typeface="Calibri" panose="020F0502020204030204" pitchFamily="34" charset="0"/>
                        </a:rPr>
                        <a:t>Latitude Apartments</a:t>
                      </a:r>
                    </a:p>
                  </a:txBody>
                  <a:tcPr marL="6350" marR="6350" marT="6350" marB="0" anchor="b"/>
                </a:tc>
                <a:tc>
                  <a:txBody>
                    <a:bodyPr/>
                    <a:lstStyle/>
                    <a:p>
                      <a:pPr algn="l" fontAlgn="b">
                        <a:buNone/>
                      </a:pPr>
                      <a:r>
                        <a:rPr lang="en-US" sz="1600" b="0" i="0" u="none" strike="noStrike">
                          <a:solidFill>
                            <a:srgbClr val="000000"/>
                          </a:solidFill>
                          <a:effectLst/>
                          <a:latin typeface="Calibri" panose="020F0502020204030204" pitchFamily="34" charset="0"/>
                        </a:rPr>
                        <a:t>2025</a:t>
                      </a:r>
                    </a:p>
                  </a:txBody>
                  <a:tcPr marL="6350" marR="6350" marT="6350" marB="0" anchor="b"/>
                </a:tc>
                <a:tc>
                  <a:txBody>
                    <a:bodyPr/>
                    <a:lstStyle/>
                    <a:p>
                      <a:pPr algn="l" fontAlgn="b">
                        <a:buNone/>
                      </a:pPr>
                      <a:r>
                        <a:rPr lang="en-US" sz="1600" b="0" i="0" u="none" strike="noStrike">
                          <a:solidFill>
                            <a:srgbClr val="000000"/>
                          </a:solidFill>
                          <a:effectLst/>
                          <a:latin typeface="Calibri" panose="020F0502020204030204" pitchFamily="34" charset="0"/>
                        </a:rPr>
                        <a:t>170</a:t>
                      </a:r>
                    </a:p>
                  </a:txBody>
                  <a:tcPr marL="6350" marR="6350" marT="6350" marB="0" anchor="b"/>
                </a:tc>
                <a:tc>
                  <a:txBody>
                    <a:bodyPr/>
                    <a:lstStyle/>
                    <a:p>
                      <a:pPr algn="l" fontAlgn="b">
                        <a:buNone/>
                      </a:pPr>
                      <a:r>
                        <a:rPr lang="en-US" sz="1600" b="0" i="0" u="none" strike="noStrike" dirty="0">
                          <a:solidFill>
                            <a:srgbClr val="000000"/>
                          </a:solidFill>
                          <a:effectLst/>
                          <a:latin typeface="Calibri" panose="020F0502020204030204" pitchFamily="34" charset="0"/>
                        </a:rPr>
                        <a:t>1,166</a:t>
                      </a:r>
                    </a:p>
                  </a:txBody>
                  <a:tcPr marL="6350" marR="6350" marT="6350" marB="0" anchor="b"/>
                </a:tc>
                <a:tc>
                  <a:txBody>
                    <a:bodyPr/>
                    <a:lstStyle/>
                    <a:p>
                      <a:pPr algn="l" fontAlgn="b">
                        <a:buNone/>
                      </a:pPr>
                      <a:r>
                        <a:rPr lang="en-US" sz="1600" b="0" i="0" u="none" strike="noStrike">
                          <a:solidFill>
                            <a:srgbClr val="000000"/>
                          </a:solidFill>
                          <a:effectLst/>
                          <a:latin typeface="Calibri" panose="020F0502020204030204" pitchFamily="34" charset="0"/>
                        </a:rPr>
                        <a:t>$2.27</a:t>
                      </a:r>
                    </a:p>
                  </a:txBody>
                  <a:tcPr marL="6350" marR="6350" marT="6350" marB="0" anchor="b"/>
                </a:tc>
                <a:tc>
                  <a:txBody>
                    <a:bodyPr/>
                    <a:lstStyle/>
                    <a:p>
                      <a:pPr algn="l" fontAlgn="b">
                        <a:buNone/>
                      </a:pPr>
                      <a:r>
                        <a:rPr lang="en-US" sz="1600" b="0" i="0" u="none" strike="noStrike">
                          <a:solidFill>
                            <a:srgbClr val="000000"/>
                          </a:solidFill>
                          <a:effectLst/>
                          <a:latin typeface="Calibri" panose="020F0502020204030204" pitchFamily="34" charset="0"/>
                        </a:rPr>
                        <a:t>$2,647</a:t>
                      </a:r>
                    </a:p>
                  </a:txBody>
                  <a:tcPr marL="6350" marR="6350" marT="6350" marB="0" anchor="b"/>
                </a:tc>
                <a:extLst>
                  <a:ext uri="{0D108BD9-81ED-4DB2-BD59-A6C34878D82A}">
                    <a16:rowId xmlns:a16="http://schemas.microsoft.com/office/drawing/2014/main" val="4150316020"/>
                  </a:ext>
                </a:extLst>
              </a:tr>
              <a:tr h="587014">
                <a:tc>
                  <a:txBody>
                    <a:bodyPr/>
                    <a:lstStyle/>
                    <a:p>
                      <a:pPr algn="l" fontAlgn="b">
                        <a:buNone/>
                      </a:pPr>
                      <a:r>
                        <a:rPr lang="en-US" sz="1600" b="0" i="0" u="none" strike="noStrike">
                          <a:solidFill>
                            <a:srgbClr val="000000"/>
                          </a:solidFill>
                          <a:effectLst/>
                          <a:latin typeface="Calibri" panose="020F0502020204030204" pitchFamily="34" charset="0"/>
                        </a:rPr>
                        <a:t>The Metro at Clearview</a:t>
                      </a:r>
                    </a:p>
                  </a:txBody>
                  <a:tcPr marL="6350" marR="6350" marT="6350" marB="0" anchor="b"/>
                </a:tc>
                <a:tc>
                  <a:txBody>
                    <a:bodyPr/>
                    <a:lstStyle/>
                    <a:p>
                      <a:pPr algn="l" fontAlgn="b">
                        <a:buNone/>
                      </a:pPr>
                      <a:r>
                        <a:rPr lang="en-US" sz="1600" b="0" i="0" u="none" strike="noStrike">
                          <a:solidFill>
                            <a:srgbClr val="000000"/>
                          </a:solidFill>
                          <a:effectLst/>
                          <a:latin typeface="Calibri" panose="020F0502020204030204" pitchFamily="34" charset="0"/>
                        </a:rPr>
                        <a:t>2024</a:t>
                      </a:r>
                    </a:p>
                  </a:txBody>
                  <a:tcPr marL="6350" marR="6350" marT="6350" marB="0" anchor="b"/>
                </a:tc>
                <a:tc>
                  <a:txBody>
                    <a:bodyPr/>
                    <a:lstStyle/>
                    <a:p>
                      <a:pPr algn="l" fontAlgn="b">
                        <a:buNone/>
                      </a:pPr>
                      <a:r>
                        <a:rPr lang="en-US" sz="1600" b="0" i="0" u="none" strike="noStrike">
                          <a:solidFill>
                            <a:srgbClr val="000000"/>
                          </a:solidFill>
                          <a:effectLst/>
                          <a:latin typeface="Calibri" panose="020F0502020204030204" pitchFamily="34" charset="0"/>
                        </a:rPr>
                        <a:t>270</a:t>
                      </a:r>
                    </a:p>
                  </a:txBody>
                  <a:tcPr marL="6350" marR="6350" marT="6350" marB="0" anchor="b"/>
                </a:tc>
                <a:tc>
                  <a:txBody>
                    <a:bodyPr/>
                    <a:lstStyle/>
                    <a:p>
                      <a:pPr algn="l" fontAlgn="b">
                        <a:buNone/>
                      </a:pPr>
                      <a:r>
                        <a:rPr lang="en-US" sz="1600" b="0" i="0" u="none" strike="noStrike" dirty="0">
                          <a:solidFill>
                            <a:srgbClr val="000000"/>
                          </a:solidFill>
                          <a:effectLst/>
                          <a:latin typeface="Calibri" panose="020F0502020204030204" pitchFamily="34" charset="0"/>
                        </a:rPr>
                        <a:t>918</a:t>
                      </a:r>
                    </a:p>
                  </a:txBody>
                  <a:tcPr marL="6350" marR="6350" marT="6350" marB="0" anchor="b"/>
                </a:tc>
                <a:tc>
                  <a:txBody>
                    <a:bodyPr/>
                    <a:lstStyle/>
                    <a:p>
                      <a:pPr algn="l" fontAlgn="b">
                        <a:buNone/>
                      </a:pPr>
                      <a:r>
                        <a:rPr lang="en-US" sz="1600" b="0" i="0" u="none" strike="noStrike">
                          <a:solidFill>
                            <a:srgbClr val="000000"/>
                          </a:solidFill>
                          <a:effectLst/>
                          <a:latin typeface="Calibri" panose="020F0502020204030204" pitchFamily="34" charset="0"/>
                        </a:rPr>
                        <a:t>$2.23</a:t>
                      </a:r>
                    </a:p>
                  </a:txBody>
                  <a:tcPr marL="6350" marR="6350" marT="6350" marB="0" anchor="b"/>
                </a:tc>
                <a:tc>
                  <a:txBody>
                    <a:bodyPr/>
                    <a:lstStyle/>
                    <a:p>
                      <a:pPr algn="l" fontAlgn="b">
                        <a:buNone/>
                      </a:pPr>
                      <a:r>
                        <a:rPr lang="en-US" sz="1600" b="0" i="0" u="none" strike="noStrike" dirty="0">
                          <a:solidFill>
                            <a:srgbClr val="000000"/>
                          </a:solidFill>
                          <a:effectLst/>
                          <a:latin typeface="Calibri" panose="020F0502020204030204" pitchFamily="34" charset="0"/>
                        </a:rPr>
                        <a:t>$2,047</a:t>
                      </a:r>
                    </a:p>
                  </a:txBody>
                  <a:tcPr marL="6350" marR="6350" marT="6350" marB="0" anchor="b"/>
                </a:tc>
                <a:extLst>
                  <a:ext uri="{0D108BD9-81ED-4DB2-BD59-A6C34878D82A}">
                    <a16:rowId xmlns:a16="http://schemas.microsoft.com/office/drawing/2014/main" val="2636841390"/>
                  </a:ext>
                </a:extLst>
              </a:tr>
            </a:tbl>
          </a:graphicData>
        </a:graphic>
      </p:graphicFrame>
      <p:pic>
        <p:nvPicPr>
          <p:cNvPr id="25" name="Picture 24" descr="A kitchen with a large island&#10;&#10;AI-generated content may be incorrect.">
            <a:extLst>
              <a:ext uri="{FF2B5EF4-FFF2-40B4-BE49-F238E27FC236}">
                <a16:creationId xmlns:a16="http://schemas.microsoft.com/office/drawing/2014/main" id="{54E8BE94-B99E-A145-EF86-FDC9AD2E41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42267" y="2370791"/>
            <a:ext cx="4201886" cy="2800573"/>
          </a:xfrm>
          <a:prstGeom prst="rect">
            <a:avLst/>
          </a:prstGeom>
        </p:spPr>
      </p:pic>
      <p:pic>
        <p:nvPicPr>
          <p:cNvPr id="27" name="Picture 26" descr="A building with a pool and chairs&#10;&#10;AI-generated content may be incorrect.">
            <a:extLst>
              <a:ext uri="{FF2B5EF4-FFF2-40B4-BE49-F238E27FC236}">
                <a16:creationId xmlns:a16="http://schemas.microsoft.com/office/drawing/2014/main" id="{25192BDD-B410-59A4-5EC1-D6C20F7849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07440" y="5506513"/>
            <a:ext cx="4797182" cy="3198121"/>
          </a:xfrm>
          <a:prstGeom prst="rect">
            <a:avLst/>
          </a:prstGeom>
        </p:spPr>
      </p:pic>
      <p:sp>
        <p:nvSpPr>
          <p:cNvPr id="18" name="TextBox 17">
            <a:extLst>
              <a:ext uri="{FF2B5EF4-FFF2-40B4-BE49-F238E27FC236}">
                <a16:creationId xmlns:a16="http://schemas.microsoft.com/office/drawing/2014/main" id="{CD05339C-CD76-2845-7478-ABB1CEC2FB44}"/>
              </a:ext>
            </a:extLst>
          </p:cNvPr>
          <p:cNvSpPr txBox="1"/>
          <p:nvPr/>
        </p:nvSpPr>
        <p:spPr>
          <a:xfrm>
            <a:off x="187440" y="357731"/>
            <a:ext cx="9968752" cy="1107996"/>
          </a:xfrm>
          <a:prstGeom prst="rect">
            <a:avLst/>
          </a:prstGeom>
          <a:noFill/>
        </p:spPr>
        <p:txBody>
          <a:bodyPr wrap="square">
            <a:spAutoFit/>
          </a:bodyPr>
          <a:lstStyle/>
          <a:p>
            <a:r>
              <a:rPr lang="en-US" sz="6600" dirty="0"/>
              <a:t>Market Fundamentals </a:t>
            </a:r>
          </a:p>
        </p:txBody>
      </p:sp>
      <p:sp>
        <p:nvSpPr>
          <p:cNvPr id="21" name="Freeform 11">
            <a:extLst>
              <a:ext uri="{FF2B5EF4-FFF2-40B4-BE49-F238E27FC236}">
                <a16:creationId xmlns:a16="http://schemas.microsoft.com/office/drawing/2014/main" id="{133E9329-3EB4-DD2D-1014-A5C6B010BB91}"/>
              </a:ext>
            </a:extLst>
          </p:cNvPr>
          <p:cNvSpPr/>
          <p:nvPr/>
        </p:nvSpPr>
        <p:spPr>
          <a:xfrm>
            <a:off x="12115800" y="3477729"/>
            <a:ext cx="5105400" cy="1495329"/>
          </a:xfrm>
          <a:custGeom>
            <a:avLst/>
            <a:gdLst/>
            <a:ahLst/>
            <a:cxnLst/>
            <a:rect l="l" t="t" r="r" b="b"/>
            <a:pathLst>
              <a:path w="8836407" h="1966100">
                <a:moveTo>
                  <a:pt x="0" y="1966100"/>
                </a:moveTo>
                <a:lnTo>
                  <a:pt x="8836407" y="1966100"/>
                </a:lnTo>
                <a:lnTo>
                  <a:pt x="8836407" y="0"/>
                </a:lnTo>
                <a:lnTo>
                  <a:pt x="0" y="0"/>
                </a:lnTo>
                <a:lnTo>
                  <a:pt x="0" y="1966100"/>
                </a:lnTo>
                <a:close/>
              </a:path>
            </a:pathLst>
          </a:custGeom>
          <a:blipFill>
            <a:blip r:embed="rId3">
              <a:alphaModFix amt="5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TextBox 21">
            <a:extLst>
              <a:ext uri="{FF2B5EF4-FFF2-40B4-BE49-F238E27FC236}">
                <a16:creationId xmlns:a16="http://schemas.microsoft.com/office/drawing/2014/main" id="{5820B06C-4D97-9B7E-5EDA-480CBAC12FBD}"/>
              </a:ext>
            </a:extLst>
          </p:cNvPr>
          <p:cNvSpPr txBox="1"/>
          <p:nvPr/>
        </p:nvSpPr>
        <p:spPr>
          <a:xfrm>
            <a:off x="15310531" y="2949244"/>
            <a:ext cx="2608406" cy="923330"/>
          </a:xfrm>
          <a:prstGeom prst="rect">
            <a:avLst/>
          </a:prstGeom>
          <a:noFill/>
        </p:spPr>
        <p:txBody>
          <a:bodyPr wrap="none" rtlCol="0">
            <a:spAutoFit/>
          </a:bodyPr>
          <a:lstStyle/>
          <a:p>
            <a:r>
              <a:rPr lang="en-US" dirty="0"/>
              <a:t>Latitude Apartments</a:t>
            </a:r>
          </a:p>
          <a:p>
            <a:r>
              <a:rPr lang="en-US" dirty="0"/>
              <a:t>Metairie, LA</a:t>
            </a:r>
          </a:p>
          <a:p>
            <a:r>
              <a:rPr lang="en-US" dirty="0"/>
              <a:t>2025 YOC</a:t>
            </a:r>
          </a:p>
        </p:txBody>
      </p:sp>
      <p:sp>
        <p:nvSpPr>
          <p:cNvPr id="24" name="Freeform 11">
            <a:extLst>
              <a:ext uri="{FF2B5EF4-FFF2-40B4-BE49-F238E27FC236}">
                <a16:creationId xmlns:a16="http://schemas.microsoft.com/office/drawing/2014/main" id="{86A52A3D-AB85-A6F4-DFEE-B153FAD81197}"/>
              </a:ext>
            </a:extLst>
          </p:cNvPr>
          <p:cNvSpPr/>
          <p:nvPr/>
        </p:nvSpPr>
        <p:spPr>
          <a:xfrm flipH="1" flipV="1">
            <a:off x="10439400" y="8358560"/>
            <a:ext cx="4495800" cy="1759058"/>
          </a:xfrm>
          <a:custGeom>
            <a:avLst/>
            <a:gdLst/>
            <a:ahLst/>
            <a:cxnLst/>
            <a:rect l="l" t="t" r="r" b="b"/>
            <a:pathLst>
              <a:path w="8836407" h="1966100">
                <a:moveTo>
                  <a:pt x="0" y="1966100"/>
                </a:moveTo>
                <a:lnTo>
                  <a:pt x="8836407" y="1966100"/>
                </a:lnTo>
                <a:lnTo>
                  <a:pt x="8836407" y="0"/>
                </a:lnTo>
                <a:lnTo>
                  <a:pt x="0" y="0"/>
                </a:lnTo>
                <a:lnTo>
                  <a:pt x="0" y="1966100"/>
                </a:lnTo>
                <a:close/>
              </a:path>
            </a:pathLst>
          </a:custGeom>
          <a:blipFill>
            <a:blip r:embed="rId3">
              <a:alphaModFix amt="5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6" name="TextBox 25">
            <a:extLst>
              <a:ext uri="{FF2B5EF4-FFF2-40B4-BE49-F238E27FC236}">
                <a16:creationId xmlns:a16="http://schemas.microsoft.com/office/drawing/2014/main" id="{E40BDA93-5078-DD8D-FB34-2406F7C9C3A1}"/>
              </a:ext>
            </a:extLst>
          </p:cNvPr>
          <p:cNvSpPr txBox="1"/>
          <p:nvPr/>
        </p:nvSpPr>
        <p:spPr>
          <a:xfrm>
            <a:off x="11086605" y="9051109"/>
            <a:ext cx="2844048" cy="923330"/>
          </a:xfrm>
          <a:prstGeom prst="rect">
            <a:avLst/>
          </a:prstGeom>
          <a:noFill/>
        </p:spPr>
        <p:txBody>
          <a:bodyPr wrap="none" rtlCol="0">
            <a:spAutoFit/>
          </a:bodyPr>
          <a:lstStyle/>
          <a:p>
            <a:r>
              <a:rPr lang="en-US" dirty="0"/>
              <a:t>The Metro at Clearview</a:t>
            </a:r>
          </a:p>
          <a:p>
            <a:r>
              <a:rPr lang="en-US" dirty="0"/>
              <a:t>Metairie, LA</a:t>
            </a:r>
          </a:p>
          <a:p>
            <a:r>
              <a:rPr lang="en-US" dirty="0"/>
              <a:t>2024 YOC</a:t>
            </a:r>
          </a:p>
        </p:txBody>
      </p:sp>
    </p:spTree>
    <p:extLst>
      <p:ext uri="{BB962C8B-B14F-4D97-AF65-F5344CB8AC3E}">
        <p14:creationId xmlns:p14="http://schemas.microsoft.com/office/powerpoint/2010/main" val="2006328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F81BF-3C62-5115-4CE3-B10BD364E4D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D4D073B-1345-3C9F-C207-2E73ED550477}"/>
              </a:ext>
            </a:extLst>
          </p:cNvPr>
          <p:cNvGrpSpPr/>
          <p:nvPr/>
        </p:nvGrpSpPr>
        <p:grpSpPr>
          <a:xfrm>
            <a:off x="15548072" y="9258300"/>
            <a:ext cx="2378084" cy="708605"/>
            <a:chOff x="0" y="0"/>
            <a:chExt cx="3170779" cy="944806"/>
          </a:xfrm>
        </p:grpSpPr>
        <p:sp>
          <p:nvSpPr>
            <p:cNvPr id="3" name="Freeform 3">
              <a:extLst>
                <a:ext uri="{FF2B5EF4-FFF2-40B4-BE49-F238E27FC236}">
                  <a16:creationId xmlns:a16="http://schemas.microsoft.com/office/drawing/2014/main" id="{0299B974-572C-00D9-262C-9F4F5BC0FB1E}"/>
                </a:ext>
              </a:extLst>
            </p:cNvPr>
            <p:cNvSpPr/>
            <p:nvPr/>
          </p:nvSpPr>
          <p:spPr>
            <a:xfrm>
              <a:off x="91" y="121859"/>
              <a:ext cx="3164923" cy="784492"/>
            </a:xfrm>
            <a:custGeom>
              <a:avLst/>
              <a:gdLst/>
              <a:ahLst/>
              <a:cxnLst/>
              <a:rect l="l" t="t" r="r" b="b"/>
              <a:pathLst>
                <a:path w="3164923" h="784492">
                  <a:moveTo>
                    <a:pt x="0" y="0"/>
                  </a:moveTo>
                  <a:lnTo>
                    <a:pt x="3164923" y="0"/>
                  </a:lnTo>
                  <a:lnTo>
                    <a:pt x="3164923" y="784492"/>
                  </a:lnTo>
                  <a:lnTo>
                    <a:pt x="0" y="784492"/>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4D81574F-70CE-490A-2A98-3062F745667C}"/>
                </a:ext>
              </a:extLst>
            </p:cNvPr>
            <p:cNvSpPr txBox="1"/>
            <p:nvPr/>
          </p:nvSpPr>
          <p:spPr>
            <a:xfrm>
              <a:off x="1588227" y="796998"/>
              <a:ext cx="1582552" cy="147808"/>
            </a:xfrm>
            <a:prstGeom prst="rect">
              <a:avLst/>
            </a:prstGeom>
          </p:spPr>
          <p:txBody>
            <a:bodyPr lIns="0" tIns="0" rIns="0" bIns="0" rtlCol="0" anchor="t">
              <a:spAutoFit/>
            </a:bodyPr>
            <a:lstStyle/>
            <a:p>
              <a:pPr algn="r">
                <a:lnSpc>
                  <a:spcPts val="862"/>
                </a:lnSpc>
              </a:pPr>
              <a:r>
                <a:rPr lang="en-US" sz="837" b="1" spc="188">
                  <a:solidFill>
                    <a:srgbClr val="464547"/>
                  </a:solidFill>
                  <a:latin typeface="Montserrat Semi-Bold"/>
                  <a:ea typeface="Montserrat Semi-Bold"/>
                  <a:cs typeface="Montserrat Semi-Bold"/>
                  <a:sym typeface="Montserrat Semi-Bold"/>
                </a:rPr>
                <a:t>SYMPOSIUM</a:t>
              </a:r>
            </a:p>
          </p:txBody>
        </p:sp>
        <p:sp>
          <p:nvSpPr>
            <p:cNvPr id="5" name="TextBox 5">
              <a:extLst>
                <a:ext uri="{FF2B5EF4-FFF2-40B4-BE49-F238E27FC236}">
                  <a16:creationId xmlns:a16="http://schemas.microsoft.com/office/drawing/2014/main" id="{4A09988F-B760-1879-1C7D-2456706E614C}"/>
                </a:ext>
              </a:extLst>
            </p:cNvPr>
            <p:cNvSpPr txBox="1"/>
            <p:nvPr/>
          </p:nvSpPr>
          <p:spPr>
            <a:xfrm>
              <a:off x="0" y="0"/>
              <a:ext cx="3170779" cy="302366"/>
            </a:xfrm>
            <a:prstGeom prst="rect">
              <a:avLst/>
            </a:prstGeom>
          </p:spPr>
          <p:txBody>
            <a:bodyPr lIns="0" tIns="0" rIns="0" bIns="0" rtlCol="0" anchor="t">
              <a:spAutoFit/>
            </a:bodyPr>
            <a:lstStyle/>
            <a:p>
              <a:pPr algn="l">
                <a:lnSpc>
                  <a:spcPts val="862"/>
                </a:lnSpc>
              </a:pPr>
              <a:r>
                <a:rPr lang="en-US" sz="767" spc="19">
                  <a:solidFill>
                    <a:srgbClr val="464547"/>
                  </a:solidFill>
                  <a:latin typeface="Montserrat"/>
                  <a:ea typeface="Montserrat"/>
                  <a:cs typeface="Montserrat"/>
                  <a:sym typeface="Montserrat"/>
                </a:rPr>
                <a:t>THE 15TH ANNUAL</a:t>
              </a:r>
            </a:p>
            <a:p>
              <a:pPr algn="l">
                <a:lnSpc>
                  <a:spcPts val="862"/>
                </a:lnSpc>
              </a:pPr>
              <a:r>
                <a:rPr lang="en-US" sz="837" b="1" spc="20">
                  <a:solidFill>
                    <a:srgbClr val="464547"/>
                  </a:solidFill>
                  <a:latin typeface="Montserrat Semi-Bold"/>
                  <a:ea typeface="Montserrat Semi-Bold"/>
                  <a:cs typeface="Montserrat Semi-Bold"/>
                  <a:sym typeface="Montserrat Semi-Bold"/>
                </a:rPr>
                <a:t>ECONOMIC &amp; REAL ESTATE</a:t>
              </a:r>
            </a:p>
          </p:txBody>
        </p:sp>
      </p:grpSp>
      <p:sp>
        <p:nvSpPr>
          <p:cNvPr id="6" name="Freeform 6">
            <a:extLst>
              <a:ext uri="{FF2B5EF4-FFF2-40B4-BE49-F238E27FC236}">
                <a16:creationId xmlns:a16="http://schemas.microsoft.com/office/drawing/2014/main" id="{746282AA-8E14-8F5A-5E64-1671B3BCC012}"/>
              </a:ext>
            </a:extLst>
          </p:cNvPr>
          <p:cNvSpPr/>
          <p:nvPr/>
        </p:nvSpPr>
        <p:spPr>
          <a:xfrm>
            <a:off x="0" y="0"/>
            <a:ext cx="6848820" cy="491212"/>
          </a:xfrm>
          <a:custGeom>
            <a:avLst/>
            <a:gdLst/>
            <a:ahLst/>
            <a:cxnLst/>
            <a:rect l="l" t="t" r="r" b="b"/>
            <a:pathLst>
              <a:path w="6848820" h="491212">
                <a:moveTo>
                  <a:pt x="0" y="0"/>
                </a:moveTo>
                <a:lnTo>
                  <a:pt x="6848820" y="0"/>
                </a:lnTo>
                <a:lnTo>
                  <a:pt x="6848820" y="491212"/>
                </a:lnTo>
                <a:lnTo>
                  <a:pt x="0" y="491212"/>
                </a:lnTo>
                <a:lnTo>
                  <a:pt x="0" y="0"/>
                </a:lnTo>
                <a:close/>
              </a:path>
            </a:pathLst>
          </a:custGeom>
          <a:blipFill>
            <a:blip r:embed="rId3"/>
            <a:stretch>
              <a:fillRect/>
            </a:stretch>
          </a:blipFill>
        </p:spPr>
        <p:txBody>
          <a:bodyPr/>
          <a:lstStyle/>
          <a:p>
            <a:endParaRPr lang="en-US"/>
          </a:p>
        </p:txBody>
      </p:sp>
      <p:sp>
        <p:nvSpPr>
          <p:cNvPr id="7" name="TextBox 7">
            <a:extLst>
              <a:ext uri="{FF2B5EF4-FFF2-40B4-BE49-F238E27FC236}">
                <a16:creationId xmlns:a16="http://schemas.microsoft.com/office/drawing/2014/main" id="{39A5D537-9EE2-9445-3316-C4B1B061BBA3}"/>
              </a:ext>
            </a:extLst>
          </p:cNvPr>
          <p:cNvSpPr txBox="1"/>
          <p:nvPr/>
        </p:nvSpPr>
        <p:spPr>
          <a:xfrm>
            <a:off x="0" y="38100"/>
            <a:ext cx="6142652" cy="381000"/>
          </a:xfrm>
          <a:prstGeom prst="rect">
            <a:avLst/>
          </a:prstGeom>
        </p:spPr>
        <p:txBody>
          <a:bodyPr lIns="0" tIns="0" rIns="0" bIns="0" rtlCol="0" anchor="t">
            <a:spAutoFit/>
          </a:bodyPr>
          <a:lstStyle/>
          <a:p>
            <a:pPr algn="ctr">
              <a:lnSpc>
                <a:spcPts val="2944"/>
              </a:lnSpc>
            </a:pPr>
            <a:r>
              <a:rPr lang="en-US" sz="2453" b="1" dirty="0">
                <a:solidFill>
                  <a:srgbClr val="FFFEFF"/>
                </a:solidFill>
                <a:latin typeface="Bebas Neue Bold"/>
                <a:ea typeface="Bebas Neue Bold"/>
                <a:cs typeface="Bebas Neue Bold"/>
                <a:sym typeface="Bebas Neue Bold"/>
              </a:rPr>
              <a:t>BREAKING GROUND: THE EMERGENCE OF A NEW ECONOMY</a:t>
            </a:r>
          </a:p>
        </p:txBody>
      </p:sp>
      <p:sp>
        <p:nvSpPr>
          <p:cNvPr id="8" name="Freeform 8">
            <a:extLst>
              <a:ext uri="{FF2B5EF4-FFF2-40B4-BE49-F238E27FC236}">
                <a16:creationId xmlns:a16="http://schemas.microsoft.com/office/drawing/2014/main" id="{8C45B150-4798-0D58-6062-7A5882578FC0}"/>
              </a:ext>
            </a:extLst>
          </p:cNvPr>
          <p:cNvSpPr/>
          <p:nvPr/>
        </p:nvSpPr>
        <p:spPr>
          <a:xfrm>
            <a:off x="-910562" y="9258300"/>
            <a:ext cx="1939262" cy="1900887"/>
          </a:xfrm>
          <a:custGeom>
            <a:avLst/>
            <a:gdLst/>
            <a:ahLst/>
            <a:cxnLst/>
            <a:rect l="l" t="t" r="r" b="b"/>
            <a:pathLst>
              <a:path w="1939262" h="1900887">
                <a:moveTo>
                  <a:pt x="0" y="0"/>
                </a:moveTo>
                <a:lnTo>
                  <a:pt x="1939262" y="0"/>
                </a:lnTo>
                <a:lnTo>
                  <a:pt x="1939262" y="1900887"/>
                </a:lnTo>
                <a:lnTo>
                  <a:pt x="0" y="1900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D29B0E45-E64E-B0A2-8FEC-869041C1DD90}"/>
              </a:ext>
            </a:extLst>
          </p:cNvPr>
          <p:cNvSpPr/>
          <p:nvPr/>
        </p:nvSpPr>
        <p:spPr>
          <a:xfrm>
            <a:off x="17075573" y="-872187"/>
            <a:ext cx="1939262" cy="1900887"/>
          </a:xfrm>
          <a:custGeom>
            <a:avLst/>
            <a:gdLst/>
            <a:ahLst/>
            <a:cxnLst/>
            <a:rect l="l" t="t" r="r" b="b"/>
            <a:pathLst>
              <a:path w="1939262" h="1900887">
                <a:moveTo>
                  <a:pt x="0" y="0"/>
                </a:moveTo>
                <a:lnTo>
                  <a:pt x="1939263" y="0"/>
                </a:lnTo>
                <a:lnTo>
                  <a:pt x="1939263" y="1900887"/>
                </a:lnTo>
                <a:lnTo>
                  <a:pt x="0" y="1900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255F69AA-3339-511E-F1E7-13E896D4F770}"/>
              </a:ext>
            </a:extLst>
          </p:cNvPr>
          <p:cNvSpPr txBox="1"/>
          <p:nvPr/>
        </p:nvSpPr>
        <p:spPr>
          <a:xfrm>
            <a:off x="6977820" y="320095"/>
            <a:ext cx="9968752" cy="1107996"/>
          </a:xfrm>
          <a:prstGeom prst="rect">
            <a:avLst/>
          </a:prstGeom>
          <a:noFill/>
        </p:spPr>
        <p:txBody>
          <a:bodyPr wrap="square">
            <a:spAutoFit/>
          </a:bodyPr>
          <a:lstStyle/>
          <a:p>
            <a:r>
              <a:rPr lang="en-US" sz="6600" dirty="0"/>
              <a:t>Multifamily Challenges</a:t>
            </a:r>
          </a:p>
        </p:txBody>
      </p:sp>
      <p:sp>
        <p:nvSpPr>
          <p:cNvPr id="10" name="TextBox 9">
            <a:extLst>
              <a:ext uri="{FF2B5EF4-FFF2-40B4-BE49-F238E27FC236}">
                <a16:creationId xmlns:a16="http://schemas.microsoft.com/office/drawing/2014/main" id="{D6DDF37B-E74C-7791-D64A-996CB2A85BDF}"/>
              </a:ext>
            </a:extLst>
          </p:cNvPr>
          <p:cNvSpPr txBox="1"/>
          <p:nvPr/>
        </p:nvSpPr>
        <p:spPr>
          <a:xfrm>
            <a:off x="914400" y="3007819"/>
            <a:ext cx="15240000" cy="5647252"/>
          </a:xfrm>
          <a:prstGeom prst="rect">
            <a:avLst/>
          </a:prstGeom>
          <a:noFill/>
        </p:spPr>
        <p:txBody>
          <a:bodyPr wrap="square" rtlCol="0">
            <a:spAutoFit/>
          </a:bodyPr>
          <a:lstStyle/>
          <a:p>
            <a:pPr indent="-285750">
              <a:lnSpc>
                <a:spcPts val="3609"/>
              </a:lnSpc>
              <a:buFont typeface="Arial" panose="020B0604020202020204" pitchFamily="34" charset="0"/>
              <a:buChar char="•"/>
            </a:pPr>
            <a:r>
              <a:rPr lang="en-US" sz="6000" b="1" dirty="0">
                <a:solidFill>
                  <a:srgbClr val="16697A"/>
                </a:solidFill>
                <a:latin typeface="Bebas Neue Bold"/>
              </a:rPr>
              <a:t>Interest Rates</a:t>
            </a:r>
          </a:p>
          <a:p>
            <a:pPr>
              <a:lnSpc>
                <a:spcPts val="3609"/>
              </a:lnSpc>
            </a:pPr>
            <a:endParaRPr lang="en-US" sz="6000" b="1" dirty="0">
              <a:solidFill>
                <a:srgbClr val="16697A"/>
              </a:solidFill>
              <a:latin typeface="Bebas Neue Bold"/>
            </a:endParaRPr>
          </a:p>
          <a:p>
            <a:pPr indent="-285750">
              <a:lnSpc>
                <a:spcPts val="3609"/>
              </a:lnSpc>
              <a:buFont typeface="Arial" panose="020B0604020202020204" pitchFamily="34" charset="0"/>
              <a:buChar char="•"/>
            </a:pPr>
            <a:r>
              <a:rPr lang="en-US" sz="6000" b="1" dirty="0">
                <a:solidFill>
                  <a:srgbClr val="16697A"/>
                </a:solidFill>
                <a:latin typeface="Bebas Neue Bold"/>
              </a:rPr>
              <a:t>Insurance</a:t>
            </a:r>
          </a:p>
          <a:p>
            <a:pPr>
              <a:lnSpc>
                <a:spcPts val="3609"/>
              </a:lnSpc>
            </a:pPr>
            <a:endParaRPr lang="en-US" sz="6000" b="1" dirty="0">
              <a:solidFill>
                <a:srgbClr val="16697A"/>
              </a:solidFill>
              <a:latin typeface="Bebas Neue Bold"/>
            </a:endParaRPr>
          </a:p>
          <a:p>
            <a:pPr indent="-285750">
              <a:lnSpc>
                <a:spcPts val="3609"/>
              </a:lnSpc>
              <a:buFont typeface="Arial" panose="020B0604020202020204" pitchFamily="34" charset="0"/>
              <a:buChar char="•"/>
            </a:pPr>
            <a:r>
              <a:rPr lang="en-US" sz="6000" b="1" dirty="0">
                <a:solidFill>
                  <a:srgbClr val="16697A"/>
                </a:solidFill>
                <a:latin typeface="Bebas Neue Bold"/>
              </a:rPr>
              <a:t>Aging Inventory </a:t>
            </a:r>
            <a:r>
              <a:rPr lang="en-US" sz="4000" b="1" dirty="0">
                <a:solidFill>
                  <a:srgbClr val="16697A"/>
                </a:solidFill>
                <a:latin typeface="Bebas Neue Bold"/>
              </a:rPr>
              <a:t>(New Orleans MSA specific)</a:t>
            </a:r>
          </a:p>
          <a:p>
            <a:pPr indent="-285750">
              <a:lnSpc>
                <a:spcPts val="3609"/>
              </a:lnSpc>
              <a:buFont typeface="Arial" panose="020B0604020202020204" pitchFamily="34" charset="0"/>
              <a:buChar char="•"/>
            </a:pPr>
            <a:endParaRPr lang="en-US" sz="6000" b="1" dirty="0">
              <a:solidFill>
                <a:srgbClr val="16697A"/>
              </a:solidFill>
              <a:latin typeface="Bebas Neue Bold"/>
            </a:endParaRPr>
          </a:p>
          <a:p>
            <a:pPr indent="-285750">
              <a:lnSpc>
                <a:spcPts val="3609"/>
              </a:lnSpc>
              <a:buFont typeface="Arial" panose="020B0604020202020204" pitchFamily="34" charset="0"/>
              <a:buChar char="•"/>
            </a:pPr>
            <a:r>
              <a:rPr lang="en-US" sz="6000" b="1" dirty="0">
                <a:solidFill>
                  <a:srgbClr val="16697A"/>
                </a:solidFill>
                <a:latin typeface="Bebas Neue Bold"/>
              </a:rPr>
              <a:t>Repairs &amp; Maintenance / Capital Expense</a:t>
            </a:r>
          </a:p>
          <a:p>
            <a:pPr indent="-285750">
              <a:lnSpc>
                <a:spcPts val="3609"/>
              </a:lnSpc>
              <a:buFont typeface="Arial" panose="020B0604020202020204" pitchFamily="34" charset="0"/>
              <a:buChar char="•"/>
            </a:pPr>
            <a:endParaRPr lang="en-US" sz="6000" b="1" dirty="0">
              <a:solidFill>
                <a:srgbClr val="16697A"/>
              </a:solidFill>
              <a:latin typeface="Bebas Neue Bold"/>
            </a:endParaRPr>
          </a:p>
          <a:p>
            <a:pPr indent="-285750">
              <a:lnSpc>
                <a:spcPts val="3609"/>
              </a:lnSpc>
              <a:buFont typeface="Arial" panose="020B0604020202020204" pitchFamily="34" charset="0"/>
              <a:buChar char="•"/>
            </a:pPr>
            <a:r>
              <a:rPr lang="en-US" sz="6000" b="1" dirty="0">
                <a:solidFill>
                  <a:srgbClr val="16697A"/>
                </a:solidFill>
                <a:latin typeface="Bebas Neue Bold"/>
              </a:rPr>
              <a:t>Increased Construction Costs</a:t>
            </a:r>
          </a:p>
          <a:p>
            <a:pPr indent="-285750">
              <a:lnSpc>
                <a:spcPts val="3609"/>
              </a:lnSpc>
              <a:buFont typeface="Arial" panose="020B0604020202020204" pitchFamily="34" charset="0"/>
              <a:buChar char="•"/>
            </a:pPr>
            <a:endParaRPr lang="en-US" sz="6000" b="1" dirty="0">
              <a:solidFill>
                <a:srgbClr val="16697A"/>
              </a:solidFill>
              <a:latin typeface="Bebas Neue Bold"/>
            </a:endParaRPr>
          </a:p>
          <a:p>
            <a:pPr indent="-285750">
              <a:lnSpc>
                <a:spcPts val="3609"/>
              </a:lnSpc>
              <a:buFont typeface="Arial" panose="020B0604020202020204" pitchFamily="34" charset="0"/>
              <a:buChar char="•"/>
            </a:pPr>
            <a:r>
              <a:rPr lang="en-US" sz="6000" b="1" dirty="0">
                <a:solidFill>
                  <a:srgbClr val="16697A"/>
                </a:solidFill>
                <a:latin typeface="Bebas Neue Bold"/>
              </a:rPr>
              <a:t>Affordable housing </a:t>
            </a:r>
            <a:r>
              <a:rPr lang="en-US" sz="4000" b="1" dirty="0">
                <a:solidFill>
                  <a:srgbClr val="16697A"/>
                </a:solidFill>
                <a:latin typeface="Bebas Neue Bold"/>
              </a:rPr>
              <a:t>(New Orleans MSA specific)</a:t>
            </a:r>
          </a:p>
          <a:p>
            <a:pPr indent="-285750">
              <a:lnSpc>
                <a:spcPts val="3609"/>
              </a:lnSpc>
              <a:buFont typeface="Arial" panose="020B0604020202020204" pitchFamily="34" charset="0"/>
              <a:buChar char="•"/>
            </a:pPr>
            <a:endParaRPr lang="en-US" sz="6000" b="1" dirty="0">
              <a:solidFill>
                <a:srgbClr val="16697A"/>
              </a:solidFill>
              <a:latin typeface="Bebas Neue Bold"/>
            </a:endParaRPr>
          </a:p>
        </p:txBody>
      </p:sp>
    </p:spTree>
    <p:extLst>
      <p:ext uri="{BB962C8B-B14F-4D97-AF65-F5344CB8AC3E}">
        <p14:creationId xmlns:p14="http://schemas.microsoft.com/office/powerpoint/2010/main" val="88563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283DF-9216-64AB-2C3F-AB3A252CE597}"/>
            </a:ext>
          </a:extLst>
        </p:cNvPr>
        <p:cNvGrpSpPr/>
        <p:nvPr/>
      </p:nvGrpSpPr>
      <p:grpSpPr>
        <a:xfrm>
          <a:off x="0" y="0"/>
          <a:ext cx="0" cy="0"/>
          <a:chOff x="0" y="0"/>
          <a:chExt cx="0" cy="0"/>
        </a:xfrm>
      </p:grpSpPr>
      <p:pic>
        <p:nvPicPr>
          <p:cNvPr id="18" name="Picture 17" descr="A graph with lines and numbers&#10;&#10;AI-generated content may be incorrect.">
            <a:extLst>
              <a:ext uri="{FF2B5EF4-FFF2-40B4-BE49-F238E27FC236}">
                <a16:creationId xmlns:a16="http://schemas.microsoft.com/office/drawing/2014/main" id="{A41B833C-D569-B0F9-A5F2-6C4681711CDF}"/>
              </a:ext>
            </a:extLst>
          </p:cNvPr>
          <p:cNvPicPr>
            <a:picLocks noChangeAspect="1"/>
          </p:cNvPicPr>
          <p:nvPr/>
        </p:nvPicPr>
        <p:blipFill>
          <a:blip r:embed="rId2" cstate="print">
            <a:extLst>
              <a:ext uri="{28A0092B-C50C-407E-A947-70E740481C1C}">
                <a14:useLocalDpi xmlns:a14="http://schemas.microsoft.com/office/drawing/2010/main" val="0"/>
              </a:ext>
            </a:extLst>
          </a:blip>
          <a:srcRect r="68919" b="59190"/>
          <a:stretch>
            <a:fillRect/>
          </a:stretch>
        </p:blipFill>
        <p:spPr>
          <a:xfrm>
            <a:off x="4110659" y="8063320"/>
            <a:ext cx="2721703" cy="2048983"/>
          </a:xfrm>
          <a:prstGeom prst="rect">
            <a:avLst/>
          </a:prstGeom>
        </p:spPr>
      </p:pic>
      <p:grpSp>
        <p:nvGrpSpPr>
          <p:cNvPr id="2" name="Group 2">
            <a:extLst>
              <a:ext uri="{FF2B5EF4-FFF2-40B4-BE49-F238E27FC236}">
                <a16:creationId xmlns:a16="http://schemas.microsoft.com/office/drawing/2014/main" id="{4659E400-BB12-FC0C-7FFA-94B555AB8B48}"/>
              </a:ext>
            </a:extLst>
          </p:cNvPr>
          <p:cNvGrpSpPr/>
          <p:nvPr/>
        </p:nvGrpSpPr>
        <p:grpSpPr>
          <a:xfrm rot="5400000">
            <a:off x="723998" y="9038105"/>
            <a:ext cx="609404" cy="609404"/>
            <a:chOff x="0" y="0"/>
            <a:chExt cx="160501" cy="160501"/>
          </a:xfrm>
        </p:grpSpPr>
        <p:sp>
          <p:nvSpPr>
            <p:cNvPr id="3" name="Freeform 3">
              <a:extLst>
                <a:ext uri="{FF2B5EF4-FFF2-40B4-BE49-F238E27FC236}">
                  <a16:creationId xmlns:a16="http://schemas.microsoft.com/office/drawing/2014/main" id="{EDBCA2B2-A3A8-4C56-F782-C40B4AD174F6}"/>
                </a:ext>
              </a:extLst>
            </p:cNvPr>
            <p:cNvSpPr/>
            <p:nvPr/>
          </p:nvSpPr>
          <p:spPr>
            <a:xfrm>
              <a:off x="0" y="0"/>
              <a:ext cx="160501" cy="160501"/>
            </a:xfrm>
            <a:custGeom>
              <a:avLst/>
              <a:gdLst/>
              <a:ahLst/>
              <a:cxnLst/>
              <a:rect l="l" t="t" r="r" b="b"/>
              <a:pathLst>
                <a:path w="160501" h="160501">
                  <a:moveTo>
                    <a:pt x="0" y="0"/>
                  </a:moveTo>
                  <a:lnTo>
                    <a:pt x="160501" y="0"/>
                  </a:lnTo>
                  <a:lnTo>
                    <a:pt x="160501" y="160501"/>
                  </a:lnTo>
                  <a:lnTo>
                    <a:pt x="0" y="160501"/>
                  </a:lnTo>
                  <a:close/>
                </a:path>
              </a:pathLst>
            </a:custGeom>
            <a:solidFill>
              <a:srgbClr val="B5121B"/>
            </a:solidFill>
          </p:spPr>
          <p:txBody>
            <a:bodyPr/>
            <a:lstStyle/>
            <a:p>
              <a:endParaRPr lang="en-US"/>
            </a:p>
          </p:txBody>
        </p:sp>
        <p:sp>
          <p:nvSpPr>
            <p:cNvPr id="4" name="TextBox 4">
              <a:extLst>
                <a:ext uri="{FF2B5EF4-FFF2-40B4-BE49-F238E27FC236}">
                  <a16:creationId xmlns:a16="http://schemas.microsoft.com/office/drawing/2014/main" id="{7CE8C8EB-654F-9E83-53C1-962DC3266CDC}"/>
                </a:ext>
              </a:extLst>
            </p:cNvPr>
            <p:cNvSpPr txBox="1"/>
            <p:nvPr/>
          </p:nvSpPr>
          <p:spPr>
            <a:xfrm>
              <a:off x="0" y="-38100"/>
              <a:ext cx="160501" cy="198601"/>
            </a:xfrm>
            <a:prstGeom prst="rect">
              <a:avLst/>
            </a:prstGeom>
          </p:spPr>
          <p:txBody>
            <a:bodyPr lIns="50800" tIns="50800" rIns="50800" bIns="50800" rtlCol="0" anchor="ctr"/>
            <a:lstStyle/>
            <a:p>
              <a:pPr algn="ctr">
                <a:lnSpc>
                  <a:spcPts val="2659"/>
                </a:lnSpc>
              </a:pPr>
              <a:endParaRPr/>
            </a:p>
          </p:txBody>
        </p:sp>
      </p:grpSp>
      <p:grpSp>
        <p:nvGrpSpPr>
          <p:cNvPr id="5" name="Group 5">
            <a:extLst>
              <a:ext uri="{FF2B5EF4-FFF2-40B4-BE49-F238E27FC236}">
                <a16:creationId xmlns:a16="http://schemas.microsoft.com/office/drawing/2014/main" id="{98AB87E0-B6AE-BC7E-328A-044B1041C423}"/>
              </a:ext>
            </a:extLst>
          </p:cNvPr>
          <p:cNvGrpSpPr/>
          <p:nvPr/>
        </p:nvGrpSpPr>
        <p:grpSpPr>
          <a:xfrm rot="5400000">
            <a:off x="1708686" y="9038105"/>
            <a:ext cx="609404" cy="609404"/>
            <a:chOff x="0" y="0"/>
            <a:chExt cx="160501" cy="160501"/>
          </a:xfrm>
        </p:grpSpPr>
        <p:sp>
          <p:nvSpPr>
            <p:cNvPr id="6" name="Freeform 6">
              <a:extLst>
                <a:ext uri="{FF2B5EF4-FFF2-40B4-BE49-F238E27FC236}">
                  <a16:creationId xmlns:a16="http://schemas.microsoft.com/office/drawing/2014/main" id="{0744674C-DEDF-3E0E-A8E8-A357DCDBC71E}"/>
                </a:ext>
              </a:extLst>
            </p:cNvPr>
            <p:cNvSpPr/>
            <p:nvPr/>
          </p:nvSpPr>
          <p:spPr>
            <a:xfrm>
              <a:off x="0" y="0"/>
              <a:ext cx="160501" cy="160501"/>
            </a:xfrm>
            <a:custGeom>
              <a:avLst/>
              <a:gdLst/>
              <a:ahLst/>
              <a:cxnLst/>
              <a:rect l="l" t="t" r="r" b="b"/>
              <a:pathLst>
                <a:path w="160501" h="160501">
                  <a:moveTo>
                    <a:pt x="0" y="0"/>
                  </a:moveTo>
                  <a:lnTo>
                    <a:pt x="160501" y="0"/>
                  </a:lnTo>
                  <a:lnTo>
                    <a:pt x="160501" y="160501"/>
                  </a:lnTo>
                  <a:lnTo>
                    <a:pt x="0" y="160501"/>
                  </a:lnTo>
                  <a:close/>
                </a:path>
              </a:pathLst>
            </a:custGeom>
            <a:solidFill>
              <a:srgbClr val="8E8E97"/>
            </a:solidFill>
          </p:spPr>
          <p:txBody>
            <a:bodyPr/>
            <a:lstStyle/>
            <a:p>
              <a:endParaRPr lang="en-US"/>
            </a:p>
          </p:txBody>
        </p:sp>
        <p:sp>
          <p:nvSpPr>
            <p:cNvPr id="7" name="TextBox 7">
              <a:extLst>
                <a:ext uri="{FF2B5EF4-FFF2-40B4-BE49-F238E27FC236}">
                  <a16:creationId xmlns:a16="http://schemas.microsoft.com/office/drawing/2014/main" id="{1ED676C4-111F-732A-A7BC-9F02F22E1B42}"/>
                </a:ext>
              </a:extLst>
            </p:cNvPr>
            <p:cNvSpPr txBox="1"/>
            <p:nvPr/>
          </p:nvSpPr>
          <p:spPr>
            <a:xfrm>
              <a:off x="0" y="-38100"/>
              <a:ext cx="160501" cy="198601"/>
            </a:xfrm>
            <a:prstGeom prst="rect">
              <a:avLst/>
            </a:prstGeom>
          </p:spPr>
          <p:txBody>
            <a:bodyPr lIns="50800" tIns="50800" rIns="50800" bIns="50800" rtlCol="0" anchor="ctr"/>
            <a:lstStyle/>
            <a:p>
              <a:pPr algn="ctr">
                <a:lnSpc>
                  <a:spcPts val="2659"/>
                </a:lnSpc>
              </a:pPr>
              <a:endParaRPr/>
            </a:p>
          </p:txBody>
        </p:sp>
      </p:grpSp>
      <p:grpSp>
        <p:nvGrpSpPr>
          <p:cNvPr id="8" name="Group 8">
            <a:extLst>
              <a:ext uri="{FF2B5EF4-FFF2-40B4-BE49-F238E27FC236}">
                <a16:creationId xmlns:a16="http://schemas.microsoft.com/office/drawing/2014/main" id="{01FC47D1-1693-E5F0-7B2A-8093DAF37CD0}"/>
              </a:ext>
            </a:extLst>
          </p:cNvPr>
          <p:cNvGrpSpPr/>
          <p:nvPr/>
        </p:nvGrpSpPr>
        <p:grpSpPr>
          <a:xfrm rot="5400000">
            <a:off x="2693375" y="9038105"/>
            <a:ext cx="609404" cy="609404"/>
            <a:chOff x="0" y="0"/>
            <a:chExt cx="160501" cy="160501"/>
          </a:xfrm>
        </p:grpSpPr>
        <p:sp>
          <p:nvSpPr>
            <p:cNvPr id="9" name="Freeform 9">
              <a:extLst>
                <a:ext uri="{FF2B5EF4-FFF2-40B4-BE49-F238E27FC236}">
                  <a16:creationId xmlns:a16="http://schemas.microsoft.com/office/drawing/2014/main" id="{F50040CB-D165-EAAC-84B5-563D44F2F01D}"/>
                </a:ext>
              </a:extLst>
            </p:cNvPr>
            <p:cNvSpPr/>
            <p:nvPr/>
          </p:nvSpPr>
          <p:spPr>
            <a:xfrm>
              <a:off x="0" y="0"/>
              <a:ext cx="160501" cy="160501"/>
            </a:xfrm>
            <a:custGeom>
              <a:avLst/>
              <a:gdLst/>
              <a:ahLst/>
              <a:cxnLst/>
              <a:rect l="l" t="t" r="r" b="b"/>
              <a:pathLst>
                <a:path w="160501" h="160501">
                  <a:moveTo>
                    <a:pt x="0" y="0"/>
                  </a:moveTo>
                  <a:lnTo>
                    <a:pt x="160501" y="0"/>
                  </a:lnTo>
                  <a:lnTo>
                    <a:pt x="160501" y="160501"/>
                  </a:lnTo>
                  <a:lnTo>
                    <a:pt x="0" y="160501"/>
                  </a:lnTo>
                  <a:close/>
                </a:path>
              </a:pathLst>
            </a:custGeom>
            <a:solidFill>
              <a:srgbClr val="16697A"/>
            </a:solidFill>
          </p:spPr>
          <p:txBody>
            <a:bodyPr/>
            <a:lstStyle/>
            <a:p>
              <a:endParaRPr lang="en-US"/>
            </a:p>
          </p:txBody>
        </p:sp>
        <p:sp>
          <p:nvSpPr>
            <p:cNvPr id="10" name="TextBox 10">
              <a:extLst>
                <a:ext uri="{FF2B5EF4-FFF2-40B4-BE49-F238E27FC236}">
                  <a16:creationId xmlns:a16="http://schemas.microsoft.com/office/drawing/2014/main" id="{BDC8B280-70D2-9335-8E47-FE94CB92AD53}"/>
                </a:ext>
              </a:extLst>
            </p:cNvPr>
            <p:cNvSpPr txBox="1"/>
            <p:nvPr/>
          </p:nvSpPr>
          <p:spPr>
            <a:xfrm>
              <a:off x="0" y="-38100"/>
              <a:ext cx="160501" cy="198601"/>
            </a:xfrm>
            <a:prstGeom prst="rect">
              <a:avLst/>
            </a:prstGeom>
          </p:spPr>
          <p:txBody>
            <a:bodyPr lIns="50800" tIns="50800" rIns="50800" bIns="50800" rtlCol="0" anchor="ctr"/>
            <a:lstStyle/>
            <a:p>
              <a:pPr algn="ctr">
                <a:lnSpc>
                  <a:spcPts val="2659"/>
                </a:lnSpc>
              </a:pPr>
              <a:endParaRPr/>
            </a:p>
          </p:txBody>
        </p:sp>
      </p:grpSp>
      <p:sp>
        <p:nvSpPr>
          <p:cNvPr id="11" name="Freeform 11">
            <a:extLst>
              <a:ext uri="{FF2B5EF4-FFF2-40B4-BE49-F238E27FC236}">
                <a16:creationId xmlns:a16="http://schemas.microsoft.com/office/drawing/2014/main" id="{7231FEF5-B0A5-5AB0-0B82-D63D52EA6920}"/>
              </a:ext>
            </a:extLst>
          </p:cNvPr>
          <p:cNvSpPr/>
          <p:nvPr/>
        </p:nvSpPr>
        <p:spPr>
          <a:xfrm flipV="1">
            <a:off x="9810097" y="853787"/>
            <a:ext cx="8836407" cy="1966100"/>
          </a:xfrm>
          <a:custGeom>
            <a:avLst/>
            <a:gdLst/>
            <a:ahLst/>
            <a:cxnLst/>
            <a:rect l="l" t="t" r="r" b="b"/>
            <a:pathLst>
              <a:path w="8836407" h="1966100">
                <a:moveTo>
                  <a:pt x="0" y="1966100"/>
                </a:moveTo>
                <a:lnTo>
                  <a:pt x="8836407" y="1966100"/>
                </a:lnTo>
                <a:lnTo>
                  <a:pt x="8836407" y="0"/>
                </a:lnTo>
                <a:lnTo>
                  <a:pt x="0" y="0"/>
                </a:lnTo>
                <a:lnTo>
                  <a:pt x="0" y="1966100"/>
                </a:lnTo>
                <a:close/>
              </a:path>
            </a:pathLst>
          </a:custGeom>
          <a:blipFill>
            <a:blip r:embed="rId3">
              <a:alphaModFix amt="5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a:extLst>
              <a:ext uri="{FF2B5EF4-FFF2-40B4-BE49-F238E27FC236}">
                <a16:creationId xmlns:a16="http://schemas.microsoft.com/office/drawing/2014/main" id="{00208D8D-0CED-2F3D-170A-32FD9B40A6D3}"/>
              </a:ext>
            </a:extLst>
          </p:cNvPr>
          <p:cNvSpPr txBox="1"/>
          <p:nvPr/>
        </p:nvSpPr>
        <p:spPr>
          <a:xfrm>
            <a:off x="658946" y="1836837"/>
            <a:ext cx="4822924" cy="476605"/>
          </a:xfrm>
          <a:prstGeom prst="rect">
            <a:avLst/>
          </a:prstGeom>
        </p:spPr>
        <p:txBody>
          <a:bodyPr wrap="square" lIns="0" tIns="0" rIns="0" bIns="0" rtlCol="0" anchor="t">
            <a:spAutoFit/>
          </a:bodyPr>
          <a:lstStyle/>
          <a:p>
            <a:pPr>
              <a:lnSpc>
                <a:spcPts val="3609"/>
              </a:lnSpc>
            </a:pPr>
            <a:r>
              <a:rPr lang="en-US" sz="6000" b="1" dirty="0">
                <a:solidFill>
                  <a:srgbClr val="16697A"/>
                </a:solidFill>
                <a:latin typeface="Bebas Neue Bold"/>
                <a:ea typeface="Bebas Neue Bold"/>
                <a:cs typeface="Bebas Neue Bold"/>
                <a:sym typeface="Bebas Neue Bold"/>
              </a:rPr>
              <a:t>Interest Rates</a:t>
            </a:r>
          </a:p>
        </p:txBody>
      </p:sp>
      <p:grpSp>
        <p:nvGrpSpPr>
          <p:cNvPr id="13" name="Group 13">
            <a:extLst>
              <a:ext uri="{FF2B5EF4-FFF2-40B4-BE49-F238E27FC236}">
                <a16:creationId xmlns:a16="http://schemas.microsoft.com/office/drawing/2014/main" id="{A4211DCB-48CB-29DF-A773-15BD1104E04A}"/>
              </a:ext>
            </a:extLst>
          </p:cNvPr>
          <p:cNvGrpSpPr/>
          <p:nvPr/>
        </p:nvGrpSpPr>
        <p:grpSpPr>
          <a:xfrm>
            <a:off x="15427820" y="9258300"/>
            <a:ext cx="2378084" cy="708605"/>
            <a:chOff x="0" y="0"/>
            <a:chExt cx="3170779" cy="944806"/>
          </a:xfrm>
        </p:grpSpPr>
        <p:sp>
          <p:nvSpPr>
            <p:cNvPr id="14" name="Freeform 14">
              <a:extLst>
                <a:ext uri="{FF2B5EF4-FFF2-40B4-BE49-F238E27FC236}">
                  <a16:creationId xmlns:a16="http://schemas.microsoft.com/office/drawing/2014/main" id="{E032818C-4953-8573-9A26-5328F809A7F7}"/>
                </a:ext>
              </a:extLst>
            </p:cNvPr>
            <p:cNvSpPr/>
            <p:nvPr/>
          </p:nvSpPr>
          <p:spPr>
            <a:xfrm>
              <a:off x="91" y="121859"/>
              <a:ext cx="3164923" cy="784492"/>
            </a:xfrm>
            <a:custGeom>
              <a:avLst/>
              <a:gdLst/>
              <a:ahLst/>
              <a:cxnLst/>
              <a:rect l="l" t="t" r="r" b="b"/>
              <a:pathLst>
                <a:path w="3164923" h="784492">
                  <a:moveTo>
                    <a:pt x="0" y="0"/>
                  </a:moveTo>
                  <a:lnTo>
                    <a:pt x="3164923" y="0"/>
                  </a:lnTo>
                  <a:lnTo>
                    <a:pt x="3164923" y="784492"/>
                  </a:lnTo>
                  <a:lnTo>
                    <a:pt x="0" y="784492"/>
                  </a:lnTo>
                  <a:lnTo>
                    <a:pt x="0" y="0"/>
                  </a:lnTo>
                  <a:close/>
                </a:path>
              </a:pathLst>
            </a:custGeom>
            <a:blipFill>
              <a:blip r:embed="rId5"/>
              <a:stretch>
                <a:fillRect/>
              </a:stretch>
            </a:blipFill>
          </p:spPr>
          <p:txBody>
            <a:bodyPr/>
            <a:lstStyle/>
            <a:p>
              <a:endParaRPr lang="en-US"/>
            </a:p>
          </p:txBody>
        </p:sp>
        <p:sp>
          <p:nvSpPr>
            <p:cNvPr id="15" name="TextBox 15">
              <a:extLst>
                <a:ext uri="{FF2B5EF4-FFF2-40B4-BE49-F238E27FC236}">
                  <a16:creationId xmlns:a16="http://schemas.microsoft.com/office/drawing/2014/main" id="{E5EF1EDD-376C-9CA4-EA19-43EA7D4CAC2E}"/>
                </a:ext>
              </a:extLst>
            </p:cNvPr>
            <p:cNvSpPr txBox="1"/>
            <p:nvPr/>
          </p:nvSpPr>
          <p:spPr>
            <a:xfrm>
              <a:off x="1588227" y="796998"/>
              <a:ext cx="1582552" cy="147808"/>
            </a:xfrm>
            <a:prstGeom prst="rect">
              <a:avLst/>
            </a:prstGeom>
          </p:spPr>
          <p:txBody>
            <a:bodyPr lIns="0" tIns="0" rIns="0" bIns="0" rtlCol="0" anchor="t">
              <a:spAutoFit/>
            </a:bodyPr>
            <a:lstStyle/>
            <a:p>
              <a:pPr algn="r">
                <a:lnSpc>
                  <a:spcPts val="862"/>
                </a:lnSpc>
              </a:pPr>
              <a:r>
                <a:rPr lang="en-US" sz="837" b="1" spc="188">
                  <a:solidFill>
                    <a:srgbClr val="464547"/>
                  </a:solidFill>
                  <a:latin typeface="Montserrat Semi-Bold"/>
                  <a:ea typeface="Montserrat Semi-Bold"/>
                  <a:cs typeface="Montserrat Semi-Bold"/>
                  <a:sym typeface="Montserrat Semi-Bold"/>
                </a:rPr>
                <a:t>SYMPOSIUM</a:t>
              </a:r>
            </a:p>
          </p:txBody>
        </p:sp>
        <p:sp>
          <p:nvSpPr>
            <p:cNvPr id="16" name="TextBox 16">
              <a:extLst>
                <a:ext uri="{FF2B5EF4-FFF2-40B4-BE49-F238E27FC236}">
                  <a16:creationId xmlns:a16="http://schemas.microsoft.com/office/drawing/2014/main" id="{9768F984-07B9-1A37-C7F3-573448393CFD}"/>
                </a:ext>
              </a:extLst>
            </p:cNvPr>
            <p:cNvSpPr txBox="1"/>
            <p:nvPr/>
          </p:nvSpPr>
          <p:spPr>
            <a:xfrm>
              <a:off x="0" y="0"/>
              <a:ext cx="3170779" cy="302366"/>
            </a:xfrm>
            <a:prstGeom prst="rect">
              <a:avLst/>
            </a:prstGeom>
          </p:spPr>
          <p:txBody>
            <a:bodyPr lIns="0" tIns="0" rIns="0" bIns="0" rtlCol="0" anchor="t">
              <a:spAutoFit/>
            </a:bodyPr>
            <a:lstStyle/>
            <a:p>
              <a:pPr algn="l">
                <a:lnSpc>
                  <a:spcPts val="862"/>
                </a:lnSpc>
              </a:pPr>
              <a:r>
                <a:rPr lang="en-US" sz="767" spc="19">
                  <a:solidFill>
                    <a:srgbClr val="464547"/>
                  </a:solidFill>
                  <a:latin typeface="Montserrat"/>
                  <a:ea typeface="Montserrat"/>
                  <a:cs typeface="Montserrat"/>
                  <a:sym typeface="Montserrat"/>
                </a:rPr>
                <a:t>THE 15TH ANNUAL</a:t>
              </a:r>
            </a:p>
            <a:p>
              <a:pPr algn="l">
                <a:lnSpc>
                  <a:spcPts val="862"/>
                </a:lnSpc>
              </a:pPr>
              <a:r>
                <a:rPr lang="en-US" sz="837" b="1" spc="20">
                  <a:solidFill>
                    <a:srgbClr val="464547"/>
                  </a:solidFill>
                  <a:latin typeface="Montserrat Semi-Bold"/>
                  <a:ea typeface="Montserrat Semi-Bold"/>
                  <a:cs typeface="Montserrat Semi-Bold"/>
                  <a:sym typeface="Montserrat Semi-Bold"/>
                </a:rPr>
                <a:t>ECONOMIC &amp; REAL ESTATE</a:t>
              </a:r>
            </a:p>
          </p:txBody>
        </p:sp>
      </p:grpSp>
      <p:sp>
        <p:nvSpPr>
          <p:cNvPr id="17" name="TextBox 16">
            <a:extLst>
              <a:ext uri="{FF2B5EF4-FFF2-40B4-BE49-F238E27FC236}">
                <a16:creationId xmlns:a16="http://schemas.microsoft.com/office/drawing/2014/main" id="{A9A29608-205C-9F61-4F16-1998151AFEBC}"/>
              </a:ext>
            </a:extLst>
          </p:cNvPr>
          <p:cNvSpPr txBox="1"/>
          <p:nvPr/>
        </p:nvSpPr>
        <p:spPr>
          <a:xfrm>
            <a:off x="164249" y="388921"/>
            <a:ext cx="9817951" cy="1077218"/>
          </a:xfrm>
          <a:prstGeom prst="rect">
            <a:avLst/>
          </a:prstGeom>
          <a:noFill/>
        </p:spPr>
        <p:txBody>
          <a:bodyPr wrap="square">
            <a:spAutoFit/>
          </a:bodyPr>
          <a:lstStyle/>
          <a:p>
            <a:r>
              <a:rPr lang="en-US" sz="6400" dirty="0"/>
              <a:t>Multifamily Challenges</a:t>
            </a:r>
          </a:p>
        </p:txBody>
      </p:sp>
      <p:sp>
        <p:nvSpPr>
          <p:cNvPr id="20" name="TextBox 12">
            <a:extLst>
              <a:ext uri="{FF2B5EF4-FFF2-40B4-BE49-F238E27FC236}">
                <a16:creationId xmlns:a16="http://schemas.microsoft.com/office/drawing/2014/main" id="{7C183E57-4E0E-457A-072B-4B9875317051}"/>
              </a:ext>
            </a:extLst>
          </p:cNvPr>
          <p:cNvSpPr txBox="1"/>
          <p:nvPr/>
        </p:nvSpPr>
        <p:spPr>
          <a:xfrm>
            <a:off x="10285401" y="541322"/>
            <a:ext cx="6819221" cy="464865"/>
          </a:xfrm>
          <a:prstGeom prst="rect">
            <a:avLst/>
          </a:prstGeom>
        </p:spPr>
        <p:txBody>
          <a:bodyPr lIns="0" tIns="0" rIns="0" bIns="0" rtlCol="0" anchor="t">
            <a:spAutoFit/>
          </a:bodyPr>
          <a:lstStyle/>
          <a:p>
            <a:pPr algn="ctr">
              <a:lnSpc>
                <a:spcPts val="3609"/>
              </a:lnSpc>
            </a:pPr>
            <a:r>
              <a:rPr lang="en-US" sz="3007" b="1" dirty="0">
                <a:solidFill>
                  <a:srgbClr val="16697A"/>
                </a:solidFill>
                <a:latin typeface="Bebas Neue Bold"/>
                <a:ea typeface="Bebas Neue Bold"/>
                <a:cs typeface="Bebas Neue Bold"/>
                <a:sym typeface="Bebas Neue Bold"/>
              </a:rPr>
              <a:t>BREAKING GROUND: THE EMERGENCE OF A NEW ECONOMY</a:t>
            </a:r>
          </a:p>
        </p:txBody>
      </p:sp>
      <p:sp>
        <p:nvSpPr>
          <p:cNvPr id="19" name="TextBox 18">
            <a:extLst>
              <a:ext uri="{FF2B5EF4-FFF2-40B4-BE49-F238E27FC236}">
                <a16:creationId xmlns:a16="http://schemas.microsoft.com/office/drawing/2014/main" id="{D3632DD5-41F2-A174-328A-EB48BEE44CB3}"/>
              </a:ext>
            </a:extLst>
          </p:cNvPr>
          <p:cNvSpPr txBox="1"/>
          <p:nvPr/>
        </p:nvSpPr>
        <p:spPr>
          <a:xfrm>
            <a:off x="658945" y="3081779"/>
            <a:ext cx="6173417" cy="2308324"/>
          </a:xfrm>
          <a:prstGeom prst="rect">
            <a:avLst/>
          </a:prstGeom>
          <a:noFill/>
        </p:spPr>
        <p:txBody>
          <a:bodyPr wrap="square">
            <a:spAutoFit/>
          </a:bodyPr>
          <a:lstStyle/>
          <a:p>
            <a:r>
              <a:rPr lang="en-US" dirty="0"/>
              <a:t>Over $400 billion in multifamily debt is maturing by end of 2025 </a:t>
            </a:r>
          </a:p>
          <a:p>
            <a:endParaRPr lang="en-US" dirty="0"/>
          </a:p>
          <a:p>
            <a:r>
              <a:rPr lang="en-US" dirty="0"/>
              <a:t>Bridge debt reliance is now causing a liquidity crisis in value-add projects</a:t>
            </a:r>
          </a:p>
          <a:p>
            <a:endParaRPr lang="en-US" dirty="0"/>
          </a:p>
          <a:p>
            <a:r>
              <a:rPr lang="en-US" dirty="0"/>
              <a:t>Loan-to-value (LTV) ratios are being restructured, often requiring 20-40% in new equity to refinance</a:t>
            </a:r>
          </a:p>
        </p:txBody>
      </p:sp>
      <p:pic>
        <p:nvPicPr>
          <p:cNvPr id="5122" name="Picture 2">
            <a:extLst>
              <a:ext uri="{FF2B5EF4-FFF2-40B4-BE49-F238E27FC236}">
                <a16:creationId xmlns:a16="http://schemas.microsoft.com/office/drawing/2014/main" id="{5C05417C-3F6C-0FEA-C014-DA710BF7EC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5404" y="1600384"/>
            <a:ext cx="9239457" cy="568581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7D5C97C-3B39-BA2A-4A32-BFE99D449556}"/>
              </a:ext>
            </a:extLst>
          </p:cNvPr>
          <p:cNvSpPr txBox="1"/>
          <p:nvPr/>
        </p:nvSpPr>
        <p:spPr>
          <a:xfrm>
            <a:off x="658945" y="5928995"/>
            <a:ext cx="6173417" cy="2031325"/>
          </a:xfrm>
          <a:prstGeom prst="rect">
            <a:avLst/>
          </a:prstGeom>
          <a:noFill/>
        </p:spPr>
        <p:txBody>
          <a:bodyPr wrap="square">
            <a:spAutoFit/>
          </a:bodyPr>
          <a:lstStyle/>
          <a:p>
            <a:r>
              <a:rPr lang="en-US" dirty="0"/>
              <a:t>Commercial real estate is standing at the edge of a massive debt cliff. Since the onset of rising interest rates in 2022, the industry has been propped up by lender modifications, extend-and-pretend strategies, and hope for rate cuts. But with nearly $2.8 trillion in commercial real estate debt set to mature by 2028</a:t>
            </a:r>
          </a:p>
        </p:txBody>
      </p:sp>
      <p:pic>
        <p:nvPicPr>
          <p:cNvPr id="21" name="Picture 20" descr="A close up of a sign&#10;&#10;AI-generated content may be incorrect.">
            <a:extLst>
              <a:ext uri="{FF2B5EF4-FFF2-40B4-BE49-F238E27FC236}">
                <a16:creationId xmlns:a16="http://schemas.microsoft.com/office/drawing/2014/main" id="{0F4D2FB0-9244-262C-2AE2-DE0A5997D0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2400" y="7463897"/>
            <a:ext cx="9601200" cy="1494245"/>
          </a:xfrm>
          <a:prstGeom prst="rect">
            <a:avLst/>
          </a:prstGeom>
        </p:spPr>
      </p:pic>
    </p:spTree>
    <p:extLst>
      <p:ext uri="{BB962C8B-B14F-4D97-AF65-F5344CB8AC3E}">
        <p14:creationId xmlns:p14="http://schemas.microsoft.com/office/powerpoint/2010/main" val="3039027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B5FC8-0FDA-2016-D136-4AB706E89A2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81557D3-6F0E-B46A-39DE-26E81FDA4FA5}"/>
              </a:ext>
            </a:extLst>
          </p:cNvPr>
          <p:cNvGrpSpPr/>
          <p:nvPr/>
        </p:nvGrpSpPr>
        <p:grpSpPr>
          <a:xfrm rot="5400000">
            <a:off x="723998" y="9038105"/>
            <a:ext cx="609404" cy="609404"/>
            <a:chOff x="0" y="0"/>
            <a:chExt cx="160501" cy="160501"/>
          </a:xfrm>
        </p:grpSpPr>
        <p:sp>
          <p:nvSpPr>
            <p:cNvPr id="3" name="Freeform 3">
              <a:extLst>
                <a:ext uri="{FF2B5EF4-FFF2-40B4-BE49-F238E27FC236}">
                  <a16:creationId xmlns:a16="http://schemas.microsoft.com/office/drawing/2014/main" id="{B80742DF-29BF-A1C3-B03E-9CAFF9BBDFD7}"/>
                </a:ext>
              </a:extLst>
            </p:cNvPr>
            <p:cNvSpPr/>
            <p:nvPr/>
          </p:nvSpPr>
          <p:spPr>
            <a:xfrm>
              <a:off x="0" y="0"/>
              <a:ext cx="160501" cy="160501"/>
            </a:xfrm>
            <a:custGeom>
              <a:avLst/>
              <a:gdLst/>
              <a:ahLst/>
              <a:cxnLst/>
              <a:rect l="l" t="t" r="r" b="b"/>
              <a:pathLst>
                <a:path w="160501" h="160501">
                  <a:moveTo>
                    <a:pt x="0" y="0"/>
                  </a:moveTo>
                  <a:lnTo>
                    <a:pt x="160501" y="0"/>
                  </a:lnTo>
                  <a:lnTo>
                    <a:pt x="160501" y="160501"/>
                  </a:lnTo>
                  <a:lnTo>
                    <a:pt x="0" y="160501"/>
                  </a:lnTo>
                  <a:close/>
                </a:path>
              </a:pathLst>
            </a:custGeom>
            <a:solidFill>
              <a:srgbClr val="B5121B"/>
            </a:solidFill>
          </p:spPr>
          <p:txBody>
            <a:bodyPr/>
            <a:lstStyle/>
            <a:p>
              <a:endParaRPr lang="en-US"/>
            </a:p>
          </p:txBody>
        </p:sp>
        <p:sp>
          <p:nvSpPr>
            <p:cNvPr id="4" name="TextBox 4">
              <a:extLst>
                <a:ext uri="{FF2B5EF4-FFF2-40B4-BE49-F238E27FC236}">
                  <a16:creationId xmlns:a16="http://schemas.microsoft.com/office/drawing/2014/main" id="{1841BFFA-47B2-C1DB-4FC4-D99DEFC85183}"/>
                </a:ext>
              </a:extLst>
            </p:cNvPr>
            <p:cNvSpPr txBox="1"/>
            <p:nvPr/>
          </p:nvSpPr>
          <p:spPr>
            <a:xfrm>
              <a:off x="0" y="-38100"/>
              <a:ext cx="160501" cy="198601"/>
            </a:xfrm>
            <a:prstGeom prst="rect">
              <a:avLst/>
            </a:prstGeom>
          </p:spPr>
          <p:txBody>
            <a:bodyPr lIns="50800" tIns="50800" rIns="50800" bIns="50800" rtlCol="0" anchor="ctr"/>
            <a:lstStyle/>
            <a:p>
              <a:pPr algn="ctr">
                <a:lnSpc>
                  <a:spcPts val="2659"/>
                </a:lnSpc>
              </a:pPr>
              <a:endParaRPr/>
            </a:p>
          </p:txBody>
        </p:sp>
      </p:grpSp>
      <p:grpSp>
        <p:nvGrpSpPr>
          <p:cNvPr id="5" name="Group 5">
            <a:extLst>
              <a:ext uri="{FF2B5EF4-FFF2-40B4-BE49-F238E27FC236}">
                <a16:creationId xmlns:a16="http://schemas.microsoft.com/office/drawing/2014/main" id="{551DF048-50E2-6BAC-B997-77948245A8CC}"/>
              </a:ext>
            </a:extLst>
          </p:cNvPr>
          <p:cNvGrpSpPr/>
          <p:nvPr/>
        </p:nvGrpSpPr>
        <p:grpSpPr>
          <a:xfrm rot="5400000">
            <a:off x="1708686" y="9038105"/>
            <a:ext cx="609404" cy="609404"/>
            <a:chOff x="0" y="0"/>
            <a:chExt cx="160501" cy="160501"/>
          </a:xfrm>
        </p:grpSpPr>
        <p:sp>
          <p:nvSpPr>
            <p:cNvPr id="6" name="Freeform 6">
              <a:extLst>
                <a:ext uri="{FF2B5EF4-FFF2-40B4-BE49-F238E27FC236}">
                  <a16:creationId xmlns:a16="http://schemas.microsoft.com/office/drawing/2014/main" id="{24E3B43B-DCDC-7FCD-81A5-285F85E66EF6}"/>
                </a:ext>
              </a:extLst>
            </p:cNvPr>
            <p:cNvSpPr/>
            <p:nvPr/>
          </p:nvSpPr>
          <p:spPr>
            <a:xfrm>
              <a:off x="0" y="0"/>
              <a:ext cx="160501" cy="160501"/>
            </a:xfrm>
            <a:custGeom>
              <a:avLst/>
              <a:gdLst/>
              <a:ahLst/>
              <a:cxnLst/>
              <a:rect l="l" t="t" r="r" b="b"/>
              <a:pathLst>
                <a:path w="160501" h="160501">
                  <a:moveTo>
                    <a:pt x="0" y="0"/>
                  </a:moveTo>
                  <a:lnTo>
                    <a:pt x="160501" y="0"/>
                  </a:lnTo>
                  <a:lnTo>
                    <a:pt x="160501" y="160501"/>
                  </a:lnTo>
                  <a:lnTo>
                    <a:pt x="0" y="160501"/>
                  </a:lnTo>
                  <a:close/>
                </a:path>
              </a:pathLst>
            </a:custGeom>
            <a:solidFill>
              <a:srgbClr val="8E8E97"/>
            </a:solidFill>
          </p:spPr>
          <p:txBody>
            <a:bodyPr/>
            <a:lstStyle/>
            <a:p>
              <a:endParaRPr lang="en-US"/>
            </a:p>
          </p:txBody>
        </p:sp>
        <p:sp>
          <p:nvSpPr>
            <p:cNvPr id="7" name="TextBox 7">
              <a:extLst>
                <a:ext uri="{FF2B5EF4-FFF2-40B4-BE49-F238E27FC236}">
                  <a16:creationId xmlns:a16="http://schemas.microsoft.com/office/drawing/2014/main" id="{564DE5C9-5229-8CD8-5917-E7486BD2298C}"/>
                </a:ext>
              </a:extLst>
            </p:cNvPr>
            <p:cNvSpPr txBox="1"/>
            <p:nvPr/>
          </p:nvSpPr>
          <p:spPr>
            <a:xfrm>
              <a:off x="0" y="-38100"/>
              <a:ext cx="160501" cy="198601"/>
            </a:xfrm>
            <a:prstGeom prst="rect">
              <a:avLst/>
            </a:prstGeom>
          </p:spPr>
          <p:txBody>
            <a:bodyPr lIns="50800" tIns="50800" rIns="50800" bIns="50800" rtlCol="0" anchor="ctr"/>
            <a:lstStyle/>
            <a:p>
              <a:pPr algn="ctr">
                <a:lnSpc>
                  <a:spcPts val="2659"/>
                </a:lnSpc>
              </a:pPr>
              <a:endParaRPr/>
            </a:p>
          </p:txBody>
        </p:sp>
      </p:grpSp>
      <p:grpSp>
        <p:nvGrpSpPr>
          <p:cNvPr id="8" name="Group 8">
            <a:extLst>
              <a:ext uri="{FF2B5EF4-FFF2-40B4-BE49-F238E27FC236}">
                <a16:creationId xmlns:a16="http://schemas.microsoft.com/office/drawing/2014/main" id="{0786EB37-878D-EDD4-2499-0F91722CB054}"/>
              </a:ext>
            </a:extLst>
          </p:cNvPr>
          <p:cNvGrpSpPr/>
          <p:nvPr/>
        </p:nvGrpSpPr>
        <p:grpSpPr>
          <a:xfrm rot="5400000">
            <a:off x="2693375" y="9038105"/>
            <a:ext cx="609404" cy="609404"/>
            <a:chOff x="0" y="0"/>
            <a:chExt cx="160501" cy="160501"/>
          </a:xfrm>
        </p:grpSpPr>
        <p:sp>
          <p:nvSpPr>
            <p:cNvPr id="9" name="Freeform 9">
              <a:extLst>
                <a:ext uri="{FF2B5EF4-FFF2-40B4-BE49-F238E27FC236}">
                  <a16:creationId xmlns:a16="http://schemas.microsoft.com/office/drawing/2014/main" id="{1D709A23-C07D-4FD6-AB7D-7475C8B9929B}"/>
                </a:ext>
              </a:extLst>
            </p:cNvPr>
            <p:cNvSpPr/>
            <p:nvPr/>
          </p:nvSpPr>
          <p:spPr>
            <a:xfrm>
              <a:off x="0" y="0"/>
              <a:ext cx="160501" cy="160501"/>
            </a:xfrm>
            <a:custGeom>
              <a:avLst/>
              <a:gdLst/>
              <a:ahLst/>
              <a:cxnLst/>
              <a:rect l="l" t="t" r="r" b="b"/>
              <a:pathLst>
                <a:path w="160501" h="160501">
                  <a:moveTo>
                    <a:pt x="0" y="0"/>
                  </a:moveTo>
                  <a:lnTo>
                    <a:pt x="160501" y="0"/>
                  </a:lnTo>
                  <a:lnTo>
                    <a:pt x="160501" y="160501"/>
                  </a:lnTo>
                  <a:lnTo>
                    <a:pt x="0" y="160501"/>
                  </a:lnTo>
                  <a:close/>
                </a:path>
              </a:pathLst>
            </a:custGeom>
            <a:solidFill>
              <a:srgbClr val="16697A"/>
            </a:solidFill>
          </p:spPr>
          <p:txBody>
            <a:bodyPr/>
            <a:lstStyle/>
            <a:p>
              <a:endParaRPr lang="en-US"/>
            </a:p>
          </p:txBody>
        </p:sp>
        <p:sp>
          <p:nvSpPr>
            <p:cNvPr id="10" name="TextBox 10">
              <a:extLst>
                <a:ext uri="{FF2B5EF4-FFF2-40B4-BE49-F238E27FC236}">
                  <a16:creationId xmlns:a16="http://schemas.microsoft.com/office/drawing/2014/main" id="{A7DB47D5-50DB-6FBE-57FE-D7EDC80D8B0B}"/>
                </a:ext>
              </a:extLst>
            </p:cNvPr>
            <p:cNvSpPr txBox="1"/>
            <p:nvPr/>
          </p:nvSpPr>
          <p:spPr>
            <a:xfrm>
              <a:off x="0" y="-38100"/>
              <a:ext cx="160501" cy="198601"/>
            </a:xfrm>
            <a:prstGeom prst="rect">
              <a:avLst/>
            </a:prstGeom>
          </p:spPr>
          <p:txBody>
            <a:bodyPr lIns="50800" tIns="50800" rIns="50800" bIns="50800" rtlCol="0" anchor="ctr"/>
            <a:lstStyle/>
            <a:p>
              <a:pPr algn="ctr">
                <a:lnSpc>
                  <a:spcPts val="2659"/>
                </a:lnSpc>
              </a:pPr>
              <a:endParaRPr/>
            </a:p>
          </p:txBody>
        </p:sp>
      </p:grpSp>
      <p:sp>
        <p:nvSpPr>
          <p:cNvPr id="11" name="Freeform 11">
            <a:extLst>
              <a:ext uri="{FF2B5EF4-FFF2-40B4-BE49-F238E27FC236}">
                <a16:creationId xmlns:a16="http://schemas.microsoft.com/office/drawing/2014/main" id="{94477D98-21E2-4A05-B627-E2BB60BBDAD7}"/>
              </a:ext>
            </a:extLst>
          </p:cNvPr>
          <p:cNvSpPr/>
          <p:nvPr/>
        </p:nvSpPr>
        <p:spPr>
          <a:xfrm flipV="1">
            <a:off x="9810097" y="853787"/>
            <a:ext cx="8836407" cy="1966100"/>
          </a:xfrm>
          <a:custGeom>
            <a:avLst/>
            <a:gdLst/>
            <a:ahLst/>
            <a:cxnLst/>
            <a:rect l="l" t="t" r="r" b="b"/>
            <a:pathLst>
              <a:path w="8836407" h="1966100">
                <a:moveTo>
                  <a:pt x="0" y="1966100"/>
                </a:moveTo>
                <a:lnTo>
                  <a:pt x="8836407" y="1966100"/>
                </a:lnTo>
                <a:lnTo>
                  <a:pt x="8836407" y="0"/>
                </a:lnTo>
                <a:lnTo>
                  <a:pt x="0" y="0"/>
                </a:lnTo>
                <a:lnTo>
                  <a:pt x="0" y="1966100"/>
                </a:lnTo>
                <a:close/>
              </a:path>
            </a:pathLst>
          </a:custGeom>
          <a:blipFill>
            <a:blip r:embed="rId2">
              <a:alphaModFix amt="59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2">
            <a:extLst>
              <a:ext uri="{FF2B5EF4-FFF2-40B4-BE49-F238E27FC236}">
                <a16:creationId xmlns:a16="http://schemas.microsoft.com/office/drawing/2014/main" id="{196086C1-AD8F-5111-280C-0D8D49E8A99E}"/>
              </a:ext>
            </a:extLst>
          </p:cNvPr>
          <p:cNvSpPr txBox="1"/>
          <p:nvPr/>
        </p:nvSpPr>
        <p:spPr>
          <a:xfrm>
            <a:off x="658946" y="1836837"/>
            <a:ext cx="4822924" cy="476605"/>
          </a:xfrm>
          <a:prstGeom prst="rect">
            <a:avLst/>
          </a:prstGeom>
        </p:spPr>
        <p:txBody>
          <a:bodyPr wrap="square" lIns="0" tIns="0" rIns="0" bIns="0" rtlCol="0" anchor="t">
            <a:spAutoFit/>
          </a:bodyPr>
          <a:lstStyle/>
          <a:p>
            <a:pPr>
              <a:lnSpc>
                <a:spcPts val="3609"/>
              </a:lnSpc>
            </a:pPr>
            <a:r>
              <a:rPr lang="en-US" sz="6000" b="1" dirty="0">
                <a:solidFill>
                  <a:srgbClr val="16697A"/>
                </a:solidFill>
                <a:latin typeface="Bebas Neue Bold"/>
                <a:ea typeface="Bebas Neue Bold"/>
                <a:cs typeface="Bebas Neue Bold"/>
                <a:sym typeface="Bebas Neue Bold"/>
              </a:rPr>
              <a:t>insurance</a:t>
            </a:r>
          </a:p>
        </p:txBody>
      </p:sp>
      <p:grpSp>
        <p:nvGrpSpPr>
          <p:cNvPr id="13" name="Group 13">
            <a:extLst>
              <a:ext uri="{FF2B5EF4-FFF2-40B4-BE49-F238E27FC236}">
                <a16:creationId xmlns:a16="http://schemas.microsoft.com/office/drawing/2014/main" id="{896993A9-3137-4D8C-6295-8E1EAF888685}"/>
              </a:ext>
            </a:extLst>
          </p:cNvPr>
          <p:cNvGrpSpPr/>
          <p:nvPr/>
        </p:nvGrpSpPr>
        <p:grpSpPr>
          <a:xfrm>
            <a:off x="15427820" y="9258300"/>
            <a:ext cx="2378084" cy="708605"/>
            <a:chOff x="0" y="0"/>
            <a:chExt cx="3170779" cy="944806"/>
          </a:xfrm>
        </p:grpSpPr>
        <p:sp>
          <p:nvSpPr>
            <p:cNvPr id="14" name="Freeform 14">
              <a:extLst>
                <a:ext uri="{FF2B5EF4-FFF2-40B4-BE49-F238E27FC236}">
                  <a16:creationId xmlns:a16="http://schemas.microsoft.com/office/drawing/2014/main" id="{66B704B9-35D7-A07F-EFF0-309EBB291F14}"/>
                </a:ext>
              </a:extLst>
            </p:cNvPr>
            <p:cNvSpPr/>
            <p:nvPr/>
          </p:nvSpPr>
          <p:spPr>
            <a:xfrm>
              <a:off x="91" y="121859"/>
              <a:ext cx="3164923" cy="784492"/>
            </a:xfrm>
            <a:custGeom>
              <a:avLst/>
              <a:gdLst/>
              <a:ahLst/>
              <a:cxnLst/>
              <a:rect l="l" t="t" r="r" b="b"/>
              <a:pathLst>
                <a:path w="3164923" h="784492">
                  <a:moveTo>
                    <a:pt x="0" y="0"/>
                  </a:moveTo>
                  <a:lnTo>
                    <a:pt x="3164923" y="0"/>
                  </a:lnTo>
                  <a:lnTo>
                    <a:pt x="3164923" y="784492"/>
                  </a:lnTo>
                  <a:lnTo>
                    <a:pt x="0" y="784492"/>
                  </a:lnTo>
                  <a:lnTo>
                    <a:pt x="0" y="0"/>
                  </a:lnTo>
                  <a:close/>
                </a:path>
              </a:pathLst>
            </a:custGeom>
            <a:blipFill>
              <a:blip r:embed="rId4"/>
              <a:stretch>
                <a:fillRect/>
              </a:stretch>
            </a:blipFill>
          </p:spPr>
          <p:txBody>
            <a:bodyPr/>
            <a:lstStyle/>
            <a:p>
              <a:endParaRPr lang="en-US"/>
            </a:p>
          </p:txBody>
        </p:sp>
        <p:sp>
          <p:nvSpPr>
            <p:cNvPr id="15" name="TextBox 15">
              <a:extLst>
                <a:ext uri="{FF2B5EF4-FFF2-40B4-BE49-F238E27FC236}">
                  <a16:creationId xmlns:a16="http://schemas.microsoft.com/office/drawing/2014/main" id="{7C476559-DFF9-E2F5-5D89-325F7AC6EEDB}"/>
                </a:ext>
              </a:extLst>
            </p:cNvPr>
            <p:cNvSpPr txBox="1"/>
            <p:nvPr/>
          </p:nvSpPr>
          <p:spPr>
            <a:xfrm>
              <a:off x="1588227" y="796998"/>
              <a:ext cx="1582552" cy="147808"/>
            </a:xfrm>
            <a:prstGeom prst="rect">
              <a:avLst/>
            </a:prstGeom>
          </p:spPr>
          <p:txBody>
            <a:bodyPr lIns="0" tIns="0" rIns="0" bIns="0" rtlCol="0" anchor="t">
              <a:spAutoFit/>
            </a:bodyPr>
            <a:lstStyle/>
            <a:p>
              <a:pPr algn="r">
                <a:lnSpc>
                  <a:spcPts val="862"/>
                </a:lnSpc>
              </a:pPr>
              <a:r>
                <a:rPr lang="en-US" sz="837" b="1" spc="188">
                  <a:solidFill>
                    <a:srgbClr val="464547"/>
                  </a:solidFill>
                  <a:latin typeface="Montserrat Semi-Bold"/>
                  <a:ea typeface="Montserrat Semi-Bold"/>
                  <a:cs typeface="Montserrat Semi-Bold"/>
                  <a:sym typeface="Montserrat Semi-Bold"/>
                </a:rPr>
                <a:t>SYMPOSIUM</a:t>
              </a:r>
            </a:p>
          </p:txBody>
        </p:sp>
        <p:sp>
          <p:nvSpPr>
            <p:cNvPr id="16" name="TextBox 16">
              <a:extLst>
                <a:ext uri="{FF2B5EF4-FFF2-40B4-BE49-F238E27FC236}">
                  <a16:creationId xmlns:a16="http://schemas.microsoft.com/office/drawing/2014/main" id="{0FC708DD-0B8B-4CB5-7D9F-B078DD069B06}"/>
                </a:ext>
              </a:extLst>
            </p:cNvPr>
            <p:cNvSpPr txBox="1"/>
            <p:nvPr/>
          </p:nvSpPr>
          <p:spPr>
            <a:xfrm>
              <a:off x="0" y="0"/>
              <a:ext cx="3170779" cy="302366"/>
            </a:xfrm>
            <a:prstGeom prst="rect">
              <a:avLst/>
            </a:prstGeom>
          </p:spPr>
          <p:txBody>
            <a:bodyPr lIns="0" tIns="0" rIns="0" bIns="0" rtlCol="0" anchor="t">
              <a:spAutoFit/>
            </a:bodyPr>
            <a:lstStyle/>
            <a:p>
              <a:pPr algn="l">
                <a:lnSpc>
                  <a:spcPts val="862"/>
                </a:lnSpc>
              </a:pPr>
              <a:r>
                <a:rPr lang="en-US" sz="767" spc="19">
                  <a:solidFill>
                    <a:srgbClr val="464547"/>
                  </a:solidFill>
                  <a:latin typeface="Montserrat"/>
                  <a:ea typeface="Montserrat"/>
                  <a:cs typeface="Montserrat"/>
                  <a:sym typeface="Montserrat"/>
                </a:rPr>
                <a:t>THE 15TH ANNUAL</a:t>
              </a:r>
            </a:p>
            <a:p>
              <a:pPr algn="l">
                <a:lnSpc>
                  <a:spcPts val="862"/>
                </a:lnSpc>
              </a:pPr>
              <a:r>
                <a:rPr lang="en-US" sz="837" b="1" spc="20">
                  <a:solidFill>
                    <a:srgbClr val="464547"/>
                  </a:solidFill>
                  <a:latin typeface="Montserrat Semi-Bold"/>
                  <a:ea typeface="Montserrat Semi-Bold"/>
                  <a:cs typeface="Montserrat Semi-Bold"/>
                  <a:sym typeface="Montserrat Semi-Bold"/>
                </a:rPr>
                <a:t>ECONOMIC &amp; REAL ESTATE</a:t>
              </a:r>
            </a:p>
          </p:txBody>
        </p:sp>
      </p:grpSp>
      <p:sp>
        <p:nvSpPr>
          <p:cNvPr id="17" name="TextBox 16">
            <a:extLst>
              <a:ext uri="{FF2B5EF4-FFF2-40B4-BE49-F238E27FC236}">
                <a16:creationId xmlns:a16="http://schemas.microsoft.com/office/drawing/2014/main" id="{EF1918F4-69A0-5214-7AA4-51BDD9D134BC}"/>
              </a:ext>
            </a:extLst>
          </p:cNvPr>
          <p:cNvSpPr txBox="1"/>
          <p:nvPr/>
        </p:nvSpPr>
        <p:spPr>
          <a:xfrm>
            <a:off x="164249" y="388921"/>
            <a:ext cx="9817951" cy="1077218"/>
          </a:xfrm>
          <a:prstGeom prst="rect">
            <a:avLst/>
          </a:prstGeom>
          <a:noFill/>
        </p:spPr>
        <p:txBody>
          <a:bodyPr wrap="square">
            <a:spAutoFit/>
          </a:bodyPr>
          <a:lstStyle/>
          <a:p>
            <a:r>
              <a:rPr lang="en-US" sz="6400" dirty="0"/>
              <a:t>Multifamily Challenges</a:t>
            </a:r>
          </a:p>
        </p:txBody>
      </p:sp>
      <p:sp>
        <p:nvSpPr>
          <p:cNvPr id="20" name="TextBox 12">
            <a:extLst>
              <a:ext uri="{FF2B5EF4-FFF2-40B4-BE49-F238E27FC236}">
                <a16:creationId xmlns:a16="http://schemas.microsoft.com/office/drawing/2014/main" id="{E3F7BC75-EDA7-E236-7512-B256343FAD54}"/>
              </a:ext>
            </a:extLst>
          </p:cNvPr>
          <p:cNvSpPr txBox="1"/>
          <p:nvPr/>
        </p:nvSpPr>
        <p:spPr>
          <a:xfrm>
            <a:off x="10285401" y="541322"/>
            <a:ext cx="6819221" cy="464865"/>
          </a:xfrm>
          <a:prstGeom prst="rect">
            <a:avLst/>
          </a:prstGeom>
        </p:spPr>
        <p:txBody>
          <a:bodyPr lIns="0" tIns="0" rIns="0" bIns="0" rtlCol="0" anchor="t">
            <a:spAutoFit/>
          </a:bodyPr>
          <a:lstStyle/>
          <a:p>
            <a:pPr algn="ctr">
              <a:lnSpc>
                <a:spcPts val="3609"/>
              </a:lnSpc>
            </a:pPr>
            <a:r>
              <a:rPr lang="en-US" sz="3007" b="1" dirty="0">
                <a:solidFill>
                  <a:srgbClr val="16697A"/>
                </a:solidFill>
                <a:latin typeface="Bebas Neue Bold"/>
                <a:ea typeface="Bebas Neue Bold"/>
                <a:cs typeface="Bebas Neue Bold"/>
                <a:sym typeface="Bebas Neue Bold"/>
              </a:rPr>
              <a:t>BREAKING GROUND: THE EMERGENCE OF A NEW ECONOMY</a:t>
            </a:r>
          </a:p>
        </p:txBody>
      </p:sp>
      <p:sp>
        <p:nvSpPr>
          <p:cNvPr id="24" name="TextBox 23">
            <a:extLst>
              <a:ext uri="{FF2B5EF4-FFF2-40B4-BE49-F238E27FC236}">
                <a16:creationId xmlns:a16="http://schemas.microsoft.com/office/drawing/2014/main" id="{ABDC7F3A-C71D-27D1-62B6-55B9E64C40ED}"/>
              </a:ext>
            </a:extLst>
          </p:cNvPr>
          <p:cNvSpPr txBox="1"/>
          <p:nvPr/>
        </p:nvSpPr>
        <p:spPr>
          <a:xfrm>
            <a:off x="495221" y="2819887"/>
            <a:ext cx="7581979" cy="1754326"/>
          </a:xfrm>
          <a:prstGeom prst="rect">
            <a:avLst/>
          </a:prstGeom>
          <a:noFill/>
        </p:spPr>
        <p:txBody>
          <a:bodyPr wrap="square">
            <a:spAutoFit/>
          </a:bodyPr>
          <a:lstStyle/>
          <a:p>
            <a:r>
              <a:rPr lang="en-US" b="0" i="0" dirty="0">
                <a:solidFill>
                  <a:srgbClr val="231F20"/>
                </a:solidFill>
                <a:effectLst/>
                <a:latin typeface="Nunito Sans" panose="020F0502020204030204" pitchFamily="2" charset="0"/>
              </a:rPr>
              <a:t>Owners have experienced significant increases over recent years. Survey respondents’ annual premiums increased by an average of 14 percent from 2021 to 2022, 22 percent from 2022 to 2023, and 45 percent from 2023 to 2024.</a:t>
            </a:r>
            <a:r>
              <a:rPr lang="en-US" b="0" i="0" u="sng" baseline="30000" dirty="0">
                <a:solidFill>
                  <a:srgbClr val="067BB4"/>
                </a:solidFill>
                <a:effectLst/>
                <a:latin typeface="Nunito Sans" panose="020F0502020204030204" pitchFamily="2" charset="0"/>
              </a:rPr>
              <a:t> </a:t>
            </a:r>
            <a:r>
              <a:rPr lang="en-US" b="0" i="0" dirty="0">
                <a:solidFill>
                  <a:srgbClr val="231F20"/>
                </a:solidFill>
                <a:effectLst/>
                <a:latin typeface="Nunito Sans" panose="020F0502020204030204" pitchFamily="2" charset="0"/>
              </a:rPr>
              <a:t>On average, property insurance premiums in 2024 were double those of 2021, more than six times the increase in the Consumer Price Index over the same time period.</a:t>
            </a:r>
            <a:endParaRPr lang="en-US" dirty="0"/>
          </a:p>
        </p:txBody>
      </p:sp>
      <p:sp>
        <p:nvSpPr>
          <p:cNvPr id="27" name="TextBox 26">
            <a:extLst>
              <a:ext uri="{FF2B5EF4-FFF2-40B4-BE49-F238E27FC236}">
                <a16:creationId xmlns:a16="http://schemas.microsoft.com/office/drawing/2014/main" id="{4159815A-3111-2619-B5FD-891C83A104F8}"/>
              </a:ext>
            </a:extLst>
          </p:cNvPr>
          <p:cNvSpPr txBox="1"/>
          <p:nvPr/>
        </p:nvSpPr>
        <p:spPr>
          <a:xfrm>
            <a:off x="472023" y="5961512"/>
            <a:ext cx="7632473" cy="1200329"/>
          </a:xfrm>
          <a:prstGeom prst="rect">
            <a:avLst/>
          </a:prstGeom>
          <a:noFill/>
        </p:spPr>
        <p:txBody>
          <a:bodyPr wrap="square">
            <a:spAutoFit/>
          </a:bodyPr>
          <a:lstStyle/>
          <a:p>
            <a:pPr algn="l">
              <a:spcAft>
                <a:spcPts val="1950"/>
              </a:spcAft>
              <a:buNone/>
            </a:pPr>
            <a:r>
              <a:rPr lang="en-US" dirty="0">
                <a:solidFill>
                  <a:srgbClr val="231F20"/>
                </a:solidFill>
                <a:latin typeface="Nunito Sans" panose="020F0502020204030204" pitchFamily="2" charset="0"/>
              </a:rPr>
              <a:t>Rising insurance costs have particularly dire implications for affordable housing providers as they have less flexibility to raise rents to cover increasing insurance costs and often face stricter limits on rent increases due to funding requirements.</a:t>
            </a:r>
          </a:p>
        </p:txBody>
      </p:sp>
      <p:sp>
        <p:nvSpPr>
          <p:cNvPr id="29" name="TextBox 28">
            <a:extLst>
              <a:ext uri="{FF2B5EF4-FFF2-40B4-BE49-F238E27FC236}">
                <a16:creationId xmlns:a16="http://schemas.microsoft.com/office/drawing/2014/main" id="{00B50F3E-99EC-74F6-F3D0-36F070342766}"/>
              </a:ext>
            </a:extLst>
          </p:cNvPr>
          <p:cNvSpPr txBox="1"/>
          <p:nvPr/>
        </p:nvSpPr>
        <p:spPr>
          <a:xfrm>
            <a:off x="495221" y="5048829"/>
            <a:ext cx="7632472" cy="646331"/>
          </a:xfrm>
          <a:prstGeom prst="rect">
            <a:avLst/>
          </a:prstGeom>
          <a:noFill/>
        </p:spPr>
        <p:txBody>
          <a:bodyPr wrap="square">
            <a:spAutoFit/>
          </a:bodyPr>
          <a:lstStyle/>
          <a:p>
            <a:r>
              <a:rPr lang="en-US" dirty="0">
                <a:solidFill>
                  <a:srgbClr val="231F20"/>
                </a:solidFill>
                <a:latin typeface="Nunito Sans" panose="020F0502020204030204" pitchFamily="2" charset="0"/>
              </a:rPr>
              <a:t>Hurricanes and flooding cost the insurance industry $120 billion in 2022, one of the costliest years on record.</a:t>
            </a:r>
          </a:p>
        </p:txBody>
      </p:sp>
      <p:sp>
        <p:nvSpPr>
          <p:cNvPr id="19" name="TextBox 18">
            <a:extLst>
              <a:ext uri="{FF2B5EF4-FFF2-40B4-BE49-F238E27FC236}">
                <a16:creationId xmlns:a16="http://schemas.microsoft.com/office/drawing/2014/main" id="{AEA42D2D-9B4C-AF9A-BBE6-7F4407EB9AE1}"/>
              </a:ext>
            </a:extLst>
          </p:cNvPr>
          <p:cNvSpPr txBox="1"/>
          <p:nvPr/>
        </p:nvSpPr>
        <p:spPr>
          <a:xfrm>
            <a:off x="18440400" y="8179629"/>
            <a:ext cx="9437426" cy="1477328"/>
          </a:xfrm>
          <a:prstGeom prst="rect">
            <a:avLst/>
          </a:prstGeom>
          <a:noFill/>
        </p:spPr>
        <p:txBody>
          <a:bodyPr wrap="square">
            <a:spAutoFit/>
          </a:bodyPr>
          <a:lstStyle/>
          <a:p>
            <a:pPr algn="l">
              <a:spcAft>
                <a:spcPts val="1950"/>
              </a:spcAft>
              <a:buNone/>
            </a:pPr>
            <a:r>
              <a:rPr lang="en-US" b="0" i="0" dirty="0">
                <a:solidFill>
                  <a:srgbClr val="222222"/>
                </a:solidFill>
                <a:effectLst/>
                <a:latin typeface="Verdana" panose="020B0604030504040204" pitchFamily="34" charset="0"/>
              </a:rPr>
              <a:t>As one affordable housing provider stated, “When insurance and other operating expenses are growing at a much faster rate, it doesn’t take long before properties cannot cover their operating expenses.” The financial strain poses a significant threat to the continued maintenance and development of affordable housing options.</a:t>
            </a:r>
          </a:p>
        </p:txBody>
      </p:sp>
      <p:pic>
        <p:nvPicPr>
          <p:cNvPr id="1026" name="Picture 2" descr="Catastrophic Hurricane Ida hits Louisiana with 150 mph winds » Yale Climate  Connections">
            <a:extLst>
              <a:ext uri="{FF2B5EF4-FFF2-40B4-BE49-F238E27FC236}">
                <a16:creationId xmlns:a16="http://schemas.microsoft.com/office/drawing/2014/main" id="{99B0F733-D1E6-9F41-2B4B-F15E9B068D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0472" y="6974037"/>
            <a:ext cx="4504708" cy="25338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14BDC510-DCB0-6808-CE4E-FAF04A3A6A60}"/>
              </a:ext>
            </a:extLst>
          </p:cNvPr>
          <p:cNvPicPr>
            <a:picLocks noChangeAspect="1"/>
          </p:cNvPicPr>
          <p:nvPr/>
        </p:nvPicPr>
        <p:blipFill>
          <a:blip r:embed="rId6"/>
          <a:stretch>
            <a:fillRect/>
          </a:stretch>
        </p:blipFill>
        <p:spPr>
          <a:xfrm>
            <a:off x="9521104" y="2313442"/>
            <a:ext cx="7408638" cy="6122415"/>
          </a:xfrm>
          <a:prstGeom prst="rect">
            <a:avLst/>
          </a:prstGeom>
        </p:spPr>
      </p:pic>
    </p:spTree>
    <p:extLst>
      <p:ext uri="{BB962C8B-B14F-4D97-AF65-F5344CB8AC3E}">
        <p14:creationId xmlns:p14="http://schemas.microsoft.com/office/powerpoint/2010/main" val="2751202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8114D-A74D-6760-B688-FB6AA54C7B5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2D34680-BA0B-A1F2-5E86-03BD5D35CC3B}"/>
              </a:ext>
            </a:extLst>
          </p:cNvPr>
          <p:cNvGrpSpPr/>
          <p:nvPr/>
        </p:nvGrpSpPr>
        <p:grpSpPr>
          <a:xfrm rot="5400000">
            <a:off x="723998" y="9038105"/>
            <a:ext cx="609404" cy="609404"/>
            <a:chOff x="0" y="0"/>
            <a:chExt cx="160501" cy="160501"/>
          </a:xfrm>
        </p:grpSpPr>
        <p:sp>
          <p:nvSpPr>
            <p:cNvPr id="3" name="Freeform 3">
              <a:extLst>
                <a:ext uri="{FF2B5EF4-FFF2-40B4-BE49-F238E27FC236}">
                  <a16:creationId xmlns:a16="http://schemas.microsoft.com/office/drawing/2014/main" id="{C54F1FA8-67E9-6922-8910-41C3E5E5D323}"/>
                </a:ext>
              </a:extLst>
            </p:cNvPr>
            <p:cNvSpPr/>
            <p:nvPr/>
          </p:nvSpPr>
          <p:spPr>
            <a:xfrm>
              <a:off x="0" y="0"/>
              <a:ext cx="160501" cy="160501"/>
            </a:xfrm>
            <a:custGeom>
              <a:avLst/>
              <a:gdLst/>
              <a:ahLst/>
              <a:cxnLst/>
              <a:rect l="l" t="t" r="r" b="b"/>
              <a:pathLst>
                <a:path w="160501" h="160501">
                  <a:moveTo>
                    <a:pt x="0" y="0"/>
                  </a:moveTo>
                  <a:lnTo>
                    <a:pt x="160501" y="0"/>
                  </a:lnTo>
                  <a:lnTo>
                    <a:pt x="160501" y="160501"/>
                  </a:lnTo>
                  <a:lnTo>
                    <a:pt x="0" y="160501"/>
                  </a:lnTo>
                  <a:close/>
                </a:path>
              </a:pathLst>
            </a:custGeom>
            <a:solidFill>
              <a:srgbClr val="B5121B"/>
            </a:solidFill>
          </p:spPr>
          <p:txBody>
            <a:bodyPr/>
            <a:lstStyle/>
            <a:p>
              <a:endParaRPr lang="en-US"/>
            </a:p>
          </p:txBody>
        </p:sp>
        <p:sp>
          <p:nvSpPr>
            <p:cNvPr id="4" name="TextBox 4">
              <a:extLst>
                <a:ext uri="{FF2B5EF4-FFF2-40B4-BE49-F238E27FC236}">
                  <a16:creationId xmlns:a16="http://schemas.microsoft.com/office/drawing/2014/main" id="{8E7B9CD9-8B04-5C62-E86B-26BCA5F6D627}"/>
                </a:ext>
              </a:extLst>
            </p:cNvPr>
            <p:cNvSpPr txBox="1"/>
            <p:nvPr/>
          </p:nvSpPr>
          <p:spPr>
            <a:xfrm>
              <a:off x="0" y="-38100"/>
              <a:ext cx="160501" cy="198601"/>
            </a:xfrm>
            <a:prstGeom prst="rect">
              <a:avLst/>
            </a:prstGeom>
          </p:spPr>
          <p:txBody>
            <a:bodyPr lIns="50800" tIns="50800" rIns="50800" bIns="50800" rtlCol="0" anchor="ctr"/>
            <a:lstStyle/>
            <a:p>
              <a:pPr algn="ctr">
                <a:lnSpc>
                  <a:spcPts val="2659"/>
                </a:lnSpc>
              </a:pPr>
              <a:endParaRPr/>
            </a:p>
          </p:txBody>
        </p:sp>
      </p:grpSp>
      <p:grpSp>
        <p:nvGrpSpPr>
          <p:cNvPr id="5" name="Group 5">
            <a:extLst>
              <a:ext uri="{FF2B5EF4-FFF2-40B4-BE49-F238E27FC236}">
                <a16:creationId xmlns:a16="http://schemas.microsoft.com/office/drawing/2014/main" id="{5C27829E-D793-FE36-C29A-75E80A526BF1}"/>
              </a:ext>
            </a:extLst>
          </p:cNvPr>
          <p:cNvGrpSpPr/>
          <p:nvPr/>
        </p:nvGrpSpPr>
        <p:grpSpPr>
          <a:xfrm rot="5400000">
            <a:off x="1708686" y="9038105"/>
            <a:ext cx="609404" cy="609404"/>
            <a:chOff x="0" y="0"/>
            <a:chExt cx="160501" cy="160501"/>
          </a:xfrm>
        </p:grpSpPr>
        <p:sp>
          <p:nvSpPr>
            <p:cNvPr id="6" name="Freeform 6">
              <a:extLst>
                <a:ext uri="{FF2B5EF4-FFF2-40B4-BE49-F238E27FC236}">
                  <a16:creationId xmlns:a16="http://schemas.microsoft.com/office/drawing/2014/main" id="{D9856F4A-C711-3184-B906-262542381997}"/>
                </a:ext>
              </a:extLst>
            </p:cNvPr>
            <p:cNvSpPr/>
            <p:nvPr/>
          </p:nvSpPr>
          <p:spPr>
            <a:xfrm>
              <a:off x="0" y="0"/>
              <a:ext cx="160501" cy="160501"/>
            </a:xfrm>
            <a:custGeom>
              <a:avLst/>
              <a:gdLst/>
              <a:ahLst/>
              <a:cxnLst/>
              <a:rect l="l" t="t" r="r" b="b"/>
              <a:pathLst>
                <a:path w="160501" h="160501">
                  <a:moveTo>
                    <a:pt x="0" y="0"/>
                  </a:moveTo>
                  <a:lnTo>
                    <a:pt x="160501" y="0"/>
                  </a:lnTo>
                  <a:lnTo>
                    <a:pt x="160501" y="160501"/>
                  </a:lnTo>
                  <a:lnTo>
                    <a:pt x="0" y="160501"/>
                  </a:lnTo>
                  <a:close/>
                </a:path>
              </a:pathLst>
            </a:custGeom>
            <a:solidFill>
              <a:srgbClr val="8E8E97"/>
            </a:solidFill>
          </p:spPr>
          <p:txBody>
            <a:bodyPr/>
            <a:lstStyle/>
            <a:p>
              <a:endParaRPr lang="en-US"/>
            </a:p>
          </p:txBody>
        </p:sp>
        <p:sp>
          <p:nvSpPr>
            <p:cNvPr id="7" name="TextBox 7">
              <a:extLst>
                <a:ext uri="{FF2B5EF4-FFF2-40B4-BE49-F238E27FC236}">
                  <a16:creationId xmlns:a16="http://schemas.microsoft.com/office/drawing/2014/main" id="{CAFC6D59-9668-0DB1-734C-0A33DF52C392}"/>
                </a:ext>
              </a:extLst>
            </p:cNvPr>
            <p:cNvSpPr txBox="1"/>
            <p:nvPr/>
          </p:nvSpPr>
          <p:spPr>
            <a:xfrm>
              <a:off x="0" y="-38100"/>
              <a:ext cx="160501" cy="198601"/>
            </a:xfrm>
            <a:prstGeom prst="rect">
              <a:avLst/>
            </a:prstGeom>
          </p:spPr>
          <p:txBody>
            <a:bodyPr lIns="50800" tIns="50800" rIns="50800" bIns="50800" rtlCol="0" anchor="ctr"/>
            <a:lstStyle/>
            <a:p>
              <a:pPr algn="ctr">
                <a:lnSpc>
                  <a:spcPts val="2659"/>
                </a:lnSpc>
              </a:pPr>
              <a:endParaRPr/>
            </a:p>
          </p:txBody>
        </p:sp>
      </p:grpSp>
      <p:grpSp>
        <p:nvGrpSpPr>
          <p:cNvPr id="8" name="Group 8">
            <a:extLst>
              <a:ext uri="{FF2B5EF4-FFF2-40B4-BE49-F238E27FC236}">
                <a16:creationId xmlns:a16="http://schemas.microsoft.com/office/drawing/2014/main" id="{6321D336-3343-937B-7B66-B8684C7FDB62}"/>
              </a:ext>
            </a:extLst>
          </p:cNvPr>
          <p:cNvGrpSpPr/>
          <p:nvPr/>
        </p:nvGrpSpPr>
        <p:grpSpPr>
          <a:xfrm rot="5400000">
            <a:off x="2693375" y="9038105"/>
            <a:ext cx="609404" cy="609404"/>
            <a:chOff x="0" y="0"/>
            <a:chExt cx="160501" cy="160501"/>
          </a:xfrm>
        </p:grpSpPr>
        <p:sp>
          <p:nvSpPr>
            <p:cNvPr id="9" name="Freeform 9">
              <a:extLst>
                <a:ext uri="{FF2B5EF4-FFF2-40B4-BE49-F238E27FC236}">
                  <a16:creationId xmlns:a16="http://schemas.microsoft.com/office/drawing/2014/main" id="{59CD3CAA-F339-8ECC-A40F-0A543BA39742}"/>
                </a:ext>
              </a:extLst>
            </p:cNvPr>
            <p:cNvSpPr/>
            <p:nvPr/>
          </p:nvSpPr>
          <p:spPr>
            <a:xfrm>
              <a:off x="0" y="0"/>
              <a:ext cx="160501" cy="160501"/>
            </a:xfrm>
            <a:custGeom>
              <a:avLst/>
              <a:gdLst/>
              <a:ahLst/>
              <a:cxnLst/>
              <a:rect l="l" t="t" r="r" b="b"/>
              <a:pathLst>
                <a:path w="160501" h="160501">
                  <a:moveTo>
                    <a:pt x="0" y="0"/>
                  </a:moveTo>
                  <a:lnTo>
                    <a:pt x="160501" y="0"/>
                  </a:lnTo>
                  <a:lnTo>
                    <a:pt x="160501" y="160501"/>
                  </a:lnTo>
                  <a:lnTo>
                    <a:pt x="0" y="160501"/>
                  </a:lnTo>
                  <a:close/>
                </a:path>
              </a:pathLst>
            </a:custGeom>
            <a:solidFill>
              <a:srgbClr val="16697A"/>
            </a:solidFill>
          </p:spPr>
          <p:txBody>
            <a:bodyPr/>
            <a:lstStyle/>
            <a:p>
              <a:endParaRPr lang="en-US"/>
            </a:p>
          </p:txBody>
        </p:sp>
        <p:sp>
          <p:nvSpPr>
            <p:cNvPr id="10" name="TextBox 10">
              <a:extLst>
                <a:ext uri="{FF2B5EF4-FFF2-40B4-BE49-F238E27FC236}">
                  <a16:creationId xmlns:a16="http://schemas.microsoft.com/office/drawing/2014/main" id="{66FF91F6-7784-351D-ED1F-08D3CE19D64B}"/>
                </a:ext>
              </a:extLst>
            </p:cNvPr>
            <p:cNvSpPr txBox="1"/>
            <p:nvPr/>
          </p:nvSpPr>
          <p:spPr>
            <a:xfrm>
              <a:off x="0" y="-38100"/>
              <a:ext cx="160501" cy="198601"/>
            </a:xfrm>
            <a:prstGeom prst="rect">
              <a:avLst/>
            </a:prstGeom>
          </p:spPr>
          <p:txBody>
            <a:bodyPr lIns="50800" tIns="50800" rIns="50800" bIns="50800" rtlCol="0" anchor="ctr"/>
            <a:lstStyle/>
            <a:p>
              <a:pPr algn="ctr">
                <a:lnSpc>
                  <a:spcPts val="2659"/>
                </a:lnSpc>
              </a:pPr>
              <a:endParaRPr/>
            </a:p>
          </p:txBody>
        </p:sp>
      </p:grpSp>
      <p:sp>
        <p:nvSpPr>
          <p:cNvPr id="11" name="Freeform 11">
            <a:extLst>
              <a:ext uri="{FF2B5EF4-FFF2-40B4-BE49-F238E27FC236}">
                <a16:creationId xmlns:a16="http://schemas.microsoft.com/office/drawing/2014/main" id="{B1450488-50A0-F125-27AE-A5AF5883BB4A}"/>
              </a:ext>
            </a:extLst>
          </p:cNvPr>
          <p:cNvSpPr/>
          <p:nvPr/>
        </p:nvSpPr>
        <p:spPr>
          <a:xfrm flipV="1">
            <a:off x="9810097" y="853787"/>
            <a:ext cx="8836407" cy="1966100"/>
          </a:xfrm>
          <a:custGeom>
            <a:avLst/>
            <a:gdLst/>
            <a:ahLst/>
            <a:cxnLst/>
            <a:rect l="l" t="t" r="r" b="b"/>
            <a:pathLst>
              <a:path w="8836407" h="1966100">
                <a:moveTo>
                  <a:pt x="0" y="1966100"/>
                </a:moveTo>
                <a:lnTo>
                  <a:pt x="8836407" y="1966100"/>
                </a:lnTo>
                <a:lnTo>
                  <a:pt x="8836407" y="0"/>
                </a:lnTo>
                <a:lnTo>
                  <a:pt x="0" y="0"/>
                </a:lnTo>
                <a:lnTo>
                  <a:pt x="0" y="1966100"/>
                </a:lnTo>
                <a:close/>
              </a:path>
            </a:pathLst>
          </a:custGeom>
          <a:blipFill>
            <a:blip r:embed="rId3">
              <a:alphaModFix amt="5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a:extLst>
              <a:ext uri="{FF2B5EF4-FFF2-40B4-BE49-F238E27FC236}">
                <a16:creationId xmlns:a16="http://schemas.microsoft.com/office/drawing/2014/main" id="{793EEEE7-80C8-2D69-A2F6-CC2916F33CB2}"/>
              </a:ext>
            </a:extLst>
          </p:cNvPr>
          <p:cNvSpPr txBox="1"/>
          <p:nvPr/>
        </p:nvSpPr>
        <p:spPr>
          <a:xfrm>
            <a:off x="658946" y="1836837"/>
            <a:ext cx="9704254" cy="476605"/>
          </a:xfrm>
          <a:prstGeom prst="rect">
            <a:avLst/>
          </a:prstGeom>
        </p:spPr>
        <p:txBody>
          <a:bodyPr wrap="square" lIns="0" tIns="0" rIns="0" bIns="0" rtlCol="0" anchor="t">
            <a:spAutoFit/>
          </a:bodyPr>
          <a:lstStyle/>
          <a:p>
            <a:pPr>
              <a:lnSpc>
                <a:spcPts val="3609"/>
              </a:lnSpc>
            </a:pPr>
            <a:r>
              <a:rPr lang="en-US" sz="6000" b="1" dirty="0">
                <a:solidFill>
                  <a:srgbClr val="16697A"/>
                </a:solidFill>
                <a:latin typeface="Bebas Neue Bold"/>
                <a:ea typeface="Bebas Neue Bold"/>
                <a:cs typeface="Bebas Neue Bold"/>
                <a:sym typeface="Bebas Neue Bold"/>
              </a:rPr>
              <a:t>Aging inventory | R&amp;M &amp; Capex</a:t>
            </a:r>
          </a:p>
        </p:txBody>
      </p:sp>
      <p:grpSp>
        <p:nvGrpSpPr>
          <p:cNvPr id="13" name="Group 13">
            <a:extLst>
              <a:ext uri="{FF2B5EF4-FFF2-40B4-BE49-F238E27FC236}">
                <a16:creationId xmlns:a16="http://schemas.microsoft.com/office/drawing/2014/main" id="{40F7C0AE-3D5A-E213-2621-EBE47876BEF8}"/>
              </a:ext>
            </a:extLst>
          </p:cNvPr>
          <p:cNvGrpSpPr/>
          <p:nvPr/>
        </p:nvGrpSpPr>
        <p:grpSpPr>
          <a:xfrm>
            <a:off x="15427820" y="9258300"/>
            <a:ext cx="2378084" cy="708605"/>
            <a:chOff x="0" y="0"/>
            <a:chExt cx="3170779" cy="944806"/>
          </a:xfrm>
        </p:grpSpPr>
        <p:sp>
          <p:nvSpPr>
            <p:cNvPr id="14" name="Freeform 14">
              <a:extLst>
                <a:ext uri="{FF2B5EF4-FFF2-40B4-BE49-F238E27FC236}">
                  <a16:creationId xmlns:a16="http://schemas.microsoft.com/office/drawing/2014/main" id="{A315211D-CEDA-D756-DCC0-70F988F80745}"/>
                </a:ext>
              </a:extLst>
            </p:cNvPr>
            <p:cNvSpPr/>
            <p:nvPr/>
          </p:nvSpPr>
          <p:spPr>
            <a:xfrm>
              <a:off x="91" y="121859"/>
              <a:ext cx="3164923" cy="784492"/>
            </a:xfrm>
            <a:custGeom>
              <a:avLst/>
              <a:gdLst/>
              <a:ahLst/>
              <a:cxnLst/>
              <a:rect l="l" t="t" r="r" b="b"/>
              <a:pathLst>
                <a:path w="3164923" h="784492">
                  <a:moveTo>
                    <a:pt x="0" y="0"/>
                  </a:moveTo>
                  <a:lnTo>
                    <a:pt x="3164923" y="0"/>
                  </a:lnTo>
                  <a:lnTo>
                    <a:pt x="3164923" y="784492"/>
                  </a:lnTo>
                  <a:lnTo>
                    <a:pt x="0" y="784492"/>
                  </a:lnTo>
                  <a:lnTo>
                    <a:pt x="0" y="0"/>
                  </a:lnTo>
                  <a:close/>
                </a:path>
              </a:pathLst>
            </a:custGeom>
            <a:blipFill>
              <a:blip r:embed="rId5"/>
              <a:stretch>
                <a:fillRect/>
              </a:stretch>
            </a:blipFill>
          </p:spPr>
          <p:txBody>
            <a:bodyPr/>
            <a:lstStyle/>
            <a:p>
              <a:endParaRPr lang="en-US"/>
            </a:p>
          </p:txBody>
        </p:sp>
        <p:sp>
          <p:nvSpPr>
            <p:cNvPr id="15" name="TextBox 15">
              <a:extLst>
                <a:ext uri="{FF2B5EF4-FFF2-40B4-BE49-F238E27FC236}">
                  <a16:creationId xmlns:a16="http://schemas.microsoft.com/office/drawing/2014/main" id="{5B0BA70E-DE1A-909A-DD42-58DB8FD13176}"/>
                </a:ext>
              </a:extLst>
            </p:cNvPr>
            <p:cNvSpPr txBox="1"/>
            <p:nvPr/>
          </p:nvSpPr>
          <p:spPr>
            <a:xfrm>
              <a:off x="1588227" y="796998"/>
              <a:ext cx="1582552" cy="147808"/>
            </a:xfrm>
            <a:prstGeom prst="rect">
              <a:avLst/>
            </a:prstGeom>
          </p:spPr>
          <p:txBody>
            <a:bodyPr lIns="0" tIns="0" rIns="0" bIns="0" rtlCol="0" anchor="t">
              <a:spAutoFit/>
            </a:bodyPr>
            <a:lstStyle/>
            <a:p>
              <a:pPr algn="r">
                <a:lnSpc>
                  <a:spcPts val="862"/>
                </a:lnSpc>
              </a:pPr>
              <a:r>
                <a:rPr lang="en-US" sz="837" b="1" spc="188">
                  <a:solidFill>
                    <a:srgbClr val="464547"/>
                  </a:solidFill>
                  <a:latin typeface="Montserrat Semi-Bold"/>
                  <a:ea typeface="Montserrat Semi-Bold"/>
                  <a:cs typeface="Montserrat Semi-Bold"/>
                  <a:sym typeface="Montserrat Semi-Bold"/>
                </a:rPr>
                <a:t>SYMPOSIUM</a:t>
              </a:r>
            </a:p>
          </p:txBody>
        </p:sp>
        <p:sp>
          <p:nvSpPr>
            <p:cNvPr id="16" name="TextBox 16">
              <a:extLst>
                <a:ext uri="{FF2B5EF4-FFF2-40B4-BE49-F238E27FC236}">
                  <a16:creationId xmlns:a16="http://schemas.microsoft.com/office/drawing/2014/main" id="{3763F780-55A1-0DE3-B970-5B11FD958088}"/>
                </a:ext>
              </a:extLst>
            </p:cNvPr>
            <p:cNvSpPr txBox="1"/>
            <p:nvPr/>
          </p:nvSpPr>
          <p:spPr>
            <a:xfrm>
              <a:off x="0" y="0"/>
              <a:ext cx="3170779" cy="302366"/>
            </a:xfrm>
            <a:prstGeom prst="rect">
              <a:avLst/>
            </a:prstGeom>
          </p:spPr>
          <p:txBody>
            <a:bodyPr lIns="0" tIns="0" rIns="0" bIns="0" rtlCol="0" anchor="t">
              <a:spAutoFit/>
            </a:bodyPr>
            <a:lstStyle/>
            <a:p>
              <a:pPr algn="l">
                <a:lnSpc>
                  <a:spcPts val="862"/>
                </a:lnSpc>
              </a:pPr>
              <a:r>
                <a:rPr lang="en-US" sz="767" spc="19">
                  <a:solidFill>
                    <a:srgbClr val="464547"/>
                  </a:solidFill>
                  <a:latin typeface="Montserrat"/>
                  <a:ea typeface="Montserrat"/>
                  <a:cs typeface="Montserrat"/>
                  <a:sym typeface="Montserrat"/>
                </a:rPr>
                <a:t>THE 15TH ANNUAL</a:t>
              </a:r>
            </a:p>
            <a:p>
              <a:pPr algn="l">
                <a:lnSpc>
                  <a:spcPts val="862"/>
                </a:lnSpc>
              </a:pPr>
              <a:r>
                <a:rPr lang="en-US" sz="837" b="1" spc="20">
                  <a:solidFill>
                    <a:srgbClr val="464547"/>
                  </a:solidFill>
                  <a:latin typeface="Montserrat Semi-Bold"/>
                  <a:ea typeface="Montserrat Semi-Bold"/>
                  <a:cs typeface="Montserrat Semi-Bold"/>
                  <a:sym typeface="Montserrat Semi-Bold"/>
                </a:rPr>
                <a:t>ECONOMIC &amp; REAL ESTATE</a:t>
              </a:r>
            </a:p>
          </p:txBody>
        </p:sp>
      </p:grpSp>
      <p:sp>
        <p:nvSpPr>
          <p:cNvPr id="17" name="TextBox 16">
            <a:extLst>
              <a:ext uri="{FF2B5EF4-FFF2-40B4-BE49-F238E27FC236}">
                <a16:creationId xmlns:a16="http://schemas.microsoft.com/office/drawing/2014/main" id="{6592736A-4BA0-0813-CC99-D3D0C08FE3A6}"/>
              </a:ext>
            </a:extLst>
          </p:cNvPr>
          <p:cNvSpPr txBox="1"/>
          <p:nvPr/>
        </p:nvSpPr>
        <p:spPr>
          <a:xfrm>
            <a:off x="164249" y="388921"/>
            <a:ext cx="9817951" cy="1077218"/>
          </a:xfrm>
          <a:prstGeom prst="rect">
            <a:avLst/>
          </a:prstGeom>
          <a:noFill/>
        </p:spPr>
        <p:txBody>
          <a:bodyPr wrap="square">
            <a:spAutoFit/>
          </a:bodyPr>
          <a:lstStyle/>
          <a:p>
            <a:r>
              <a:rPr lang="en-US" sz="6400" dirty="0"/>
              <a:t>Multifamily Challenges</a:t>
            </a:r>
          </a:p>
        </p:txBody>
      </p:sp>
      <p:sp>
        <p:nvSpPr>
          <p:cNvPr id="20" name="TextBox 12">
            <a:extLst>
              <a:ext uri="{FF2B5EF4-FFF2-40B4-BE49-F238E27FC236}">
                <a16:creationId xmlns:a16="http://schemas.microsoft.com/office/drawing/2014/main" id="{85A16E1B-8F89-DA33-1B7C-B4A9B53F2EB4}"/>
              </a:ext>
            </a:extLst>
          </p:cNvPr>
          <p:cNvSpPr txBox="1"/>
          <p:nvPr/>
        </p:nvSpPr>
        <p:spPr>
          <a:xfrm>
            <a:off x="10285401" y="541322"/>
            <a:ext cx="6819221" cy="464865"/>
          </a:xfrm>
          <a:prstGeom prst="rect">
            <a:avLst/>
          </a:prstGeom>
        </p:spPr>
        <p:txBody>
          <a:bodyPr lIns="0" tIns="0" rIns="0" bIns="0" rtlCol="0" anchor="t">
            <a:spAutoFit/>
          </a:bodyPr>
          <a:lstStyle/>
          <a:p>
            <a:pPr algn="ctr">
              <a:lnSpc>
                <a:spcPts val="3609"/>
              </a:lnSpc>
            </a:pPr>
            <a:r>
              <a:rPr lang="en-US" sz="3007" b="1" dirty="0">
                <a:solidFill>
                  <a:srgbClr val="16697A"/>
                </a:solidFill>
                <a:latin typeface="Bebas Neue Bold"/>
                <a:ea typeface="Bebas Neue Bold"/>
                <a:cs typeface="Bebas Neue Bold"/>
                <a:sym typeface="Bebas Neue Bold"/>
              </a:rPr>
              <a:t>BREAKING GROUND: THE EMERGENCE OF A NEW ECONOMY</a:t>
            </a:r>
          </a:p>
        </p:txBody>
      </p:sp>
      <p:graphicFrame>
        <p:nvGraphicFramePr>
          <p:cNvPr id="23" name="Table 22">
            <a:extLst>
              <a:ext uri="{FF2B5EF4-FFF2-40B4-BE49-F238E27FC236}">
                <a16:creationId xmlns:a16="http://schemas.microsoft.com/office/drawing/2014/main" id="{B9ED5B4E-0A99-5408-F45D-550AF7475154}"/>
              </a:ext>
            </a:extLst>
          </p:cNvPr>
          <p:cNvGraphicFramePr>
            <a:graphicFrameLocks noGrp="1"/>
          </p:cNvGraphicFramePr>
          <p:nvPr>
            <p:extLst>
              <p:ext uri="{D42A27DB-BD31-4B8C-83A1-F6EECF244321}">
                <p14:modId xmlns:p14="http://schemas.microsoft.com/office/powerpoint/2010/main" val="2662983751"/>
              </p:ext>
            </p:extLst>
          </p:nvPr>
        </p:nvGraphicFramePr>
        <p:xfrm>
          <a:off x="622503" y="2798847"/>
          <a:ext cx="5597530" cy="2764158"/>
        </p:xfrm>
        <a:graphic>
          <a:graphicData uri="http://schemas.openxmlformats.org/drawingml/2006/table">
            <a:tbl>
              <a:tblPr firstRow="1" bandRow="1">
                <a:tableStyleId>{21E4AEA4-8DFA-4A89-87EB-49C32662AFE0}</a:tableStyleId>
              </a:tblPr>
              <a:tblGrid>
                <a:gridCol w="2798765">
                  <a:extLst>
                    <a:ext uri="{9D8B030D-6E8A-4147-A177-3AD203B41FA5}">
                      <a16:colId xmlns:a16="http://schemas.microsoft.com/office/drawing/2014/main" val="306812699"/>
                    </a:ext>
                  </a:extLst>
                </a:gridCol>
                <a:gridCol w="2798765">
                  <a:extLst>
                    <a:ext uri="{9D8B030D-6E8A-4147-A177-3AD203B41FA5}">
                      <a16:colId xmlns:a16="http://schemas.microsoft.com/office/drawing/2014/main" val="3285039333"/>
                    </a:ext>
                  </a:extLst>
                </a:gridCol>
              </a:tblGrid>
              <a:tr h="921386">
                <a:tc>
                  <a:txBody>
                    <a:bodyPr/>
                    <a:lstStyle/>
                    <a:p>
                      <a:r>
                        <a:rPr lang="en-US" dirty="0"/>
                        <a:t>Orleans MSA Total Inventory (+25 units)</a:t>
                      </a:r>
                    </a:p>
                  </a:txBody>
                  <a:tcPr/>
                </a:tc>
                <a:tc>
                  <a:txBody>
                    <a:bodyPr/>
                    <a:lstStyle/>
                    <a:p>
                      <a:r>
                        <a:rPr lang="en-US" dirty="0"/>
                        <a:t>Inventory &lt;1980 (+25 units) </a:t>
                      </a:r>
                    </a:p>
                  </a:txBody>
                  <a:tcPr/>
                </a:tc>
                <a:extLst>
                  <a:ext uri="{0D108BD9-81ED-4DB2-BD59-A6C34878D82A}">
                    <a16:rowId xmlns:a16="http://schemas.microsoft.com/office/drawing/2014/main" val="1410073032"/>
                  </a:ext>
                </a:extLst>
              </a:tr>
              <a:tr h="921386">
                <a:tc>
                  <a:txBody>
                    <a:bodyPr/>
                    <a:lstStyle/>
                    <a:p>
                      <a:pPr algn="ctr"/>
                      <a:r>
                        <a:rPr lang="en-US" dirty="0"/>
                        <a:t>67,460</a:t>
                      </a:r>
                    </a:p>
                  </a:txBody>
                  <a:tcPr/>
                </a:tc>
                <a:tc>
                  <a:txBody>
                    <a:bodyPr/>
                    <a:lstStyle/>
                    <a:p>
                      <a:pPr algn="ctr"/>
                      <a:r>
                        <a:rPr lang="en-US" dirty="0"/>
                        <a:t>32,786</a:t>
                      </a:r>
                    </a:p>
                  </a:txBody>
                  <a:tcPr/>
                </a:tc>
                <a:extLst>
                  <a:ext uri="{0D108BD9-81ED-4DB2-BD59-A6C34878D82A}">
                    <a16:rowId xmlns:a16="http://schemas.microsoft.com/office/drawing/2014/main" val="4009447653"/>
                  </a:ext>
                </a:extLst>
              </a:tr>
              <a:tr h="921386">
                <a:tc>
                  <a:txBody>
                    <a:bodyPr/>
                    <a:lstStyle/>
                    <a:p>
                      <a:pPr algn="ctr"/>
                      <a:r>
                        <a:rPr lang="en-US" dirty="0"/>
                        <a:t>% of Total Inventory</a:t>
                      </a:r>
                    </a:p>
                  </a:txBody>
                  <a:tcPr/>
                </a:tc>
                <a:tc>
                  <a:txBody>
                    <a:bodyPr/>
                    <a:lstStyle/>
                    <a:p>
                      <a:pPr algn="ctr"/>
                      <a:r>
                        <a:rPr lang="en-US" dirty="0"/>
                        <a:t>49%</a:t>
                      </a:r>
                    </a:p>
                    <a:p>
                      <a:pPr algn="ctr"/>
                      <a:endParaRPr lang="en-US" dirty="0"/>
                    </a:p>
                  </a:txBody>
                  <a:tcPr/>
                </a:tc>
                <a:extLst>
                  <a:ext uri="{0D108BD9-81ED-4DB2-BD59-A6C34878D82A}">
                    <a16:rowId xmlns:a16="http://schemas.microsoft.com/office/drawing/2014/main" val="2556313329"/>
                  </a:ext>
                </a:extLst>
              </a:tr>
            </a:tbl>
          </a:graphicData>
        </a:graphic>
      </p:graphicFrame>
      <p:graphicFrame>
        <p:nvGraphicFramePr>
          <p:cNvPr id="24" name="Table 23">
            <a:extLst>
              <a:ext uri="{FF2B5EF4-FFF2-40B4-BE49-F238E27FC236}">
                <a16:creationId xmlns:a16="http://schemas.microsoft.com/office/drawing/2014/main" id="{C726A01F-E96F-4D1B-1A24-2B448D3445F5}"/>
              </a:ext>
            </a:extLst>
          </p:cNvPr>
          <p:cNvGraphicFramePr>
            <a:graphicFrameLocks noGrp="1"/>
          </p:cNvGraphicFramePr>
          <p:nvPr>
            <p:extLst>
              <p:ext uri="{D42A27DB-BD31-4B8C-83A1-F6EECF244321}">
                <p14:modId xmlns:p14="http://schemas.microsoft.com/office/powerpoint/2010/main" val="3295235513"/>
              </p:ext>
            </p:extLst>
          </p:nvPr>
        </p:nvGraphicFramePr>
        <p:xfrm>
          <a:off x="622503" y="5789036"/>
          <a:ext cx="8991600" cy="2824321"/>
        </p:xfrm>
        <a:graphic>
          <a:graphicData uri="http://schemas.openxmlformats.org/drawingml/2006/table">
            <a:tbl>
              <a:tblPr firstRow="1" firstCol="1" bandRow="1">
                <a:tableStyleId>{21E4AEA4-8DFA-4A89-87EB-49C32662AFE0}</a:tableStyleId>
              </a:tblPr>
              <a:tblGrid>
                <a:gridCol w="2247900">
                  <a:extLst>
                    <a:ext uri="{9D8B030D-6E8A-4147-A177-3AD203B41FA5}">
                      <a16:colId xmlns:a16="http://schemas.microsoft.com/office/drawing/2014/main" val="804037451"/>
                    </a:ext>
                  </a:extLst>
                </a:gridCol>
                <a:gridCol w="2247900">
                  <a:extLst>
                    <a:ext uri="{9D8B030D-6E8A-4147-A177-3AD203B41FA5}">
                      <a16:colId xmlns:a16="http://schemas.microsoft.com/office/drawing/2014/main" val="3463040809"/>
                    </a:ext>
                  </a:extLst>
                </a:gridCol>
                <a:gridCol w="2247900">
                  <a:extLst>
                    <a:ext uri="{9D8B030D-6E8A-4147-A177-3AD203B41FA5}">
                      <a16:colId xmlns:a16="http://schemas.microsoft.com/office/drawing/2014/main" val="2564600228"/>
                    </a:ext>
                  </a:extLst>
                </a:gridCol>
                <a:gridCol w="2247900">
                  <a:extLst>
                    <a:ext uri="{9D8B030D-6E8A-4147-A177-3AD203B41FA5}">
                      <a16:colId xmlns:a16="http://schemas.microsoft.com/office/drawing/2014/main" val="1519929939"/>
                    </a:ext>
                  </a:extLst>
                </a:gridCol>
              </a:tblGrid>
              <a:tr h="874875">
                <a:tc>
                  <a:txBody>
                    <a:bodyPr/>
                    <a:lstStyle/>
                    <a:p>
                      <a:r>
                        <a:rPr lang="en-US" dirty="0"/>
                        <a:t>City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Total Inventory (+25 units)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Inventory &lt;1980 (+25 units) </a:t>
                      </a:r>
                    </a:p>
                    <a:p>
                      <a:endParaRPr lang="en-US" dirty="0"/>
                    </a:p>
                  </a:txBody>
                  <a:tcPr/>
                </a:tc>
                <a:tc>
                  <a:txBody>
                    <a:bodyPr/>
                    <a:lstStyle/>
                    <a:p>
                      <a:r>
                        <a:rPr lang="en-US" dirty="0"/>
                        <a:t>% of Total Inventory</a:t>
                      </a:r>
                    </a:p>
                  </a:txBody>
                  <a:tcPr/>
                </a:tc>
                <a:extLst>
                  <a:ext uri="{0D108BD9-81ED-4DB2-BD59-A6C34878D82A}">
                    <a16:rowId xmlns:a16="http://schemas.microsoft.com/office/drawing/2014/main" val="944431961"/>
                  </a:ext>
                </a:extLst>
              </a:tr>
              <a:tr h="629761">
                <a:tc>
                  <a:txBody>
                    <a:bodyPr/>
                    <a:lstStyle/>
                    <a:p>
                      <a:r>
                        <a:rPr lang="en-US" dirty="0"/>
                        <a:t>Lafayette</a:t>
                      </a:r>
                    </a:p>
                  </a:txBody>
                  <a:tcPr/>
                </a:tc>
                <a:tc>
                  <a:txBody>
                    <a:bodyPr/>
                    <a:lstStyle/>
                    <a:p>
                      <a:r>
                        <a:rPr lang="en-US" dirty="0"/>
                        <a:t>25,109</a:t>
                      </a:r>
                    </a:p>
                  </a:txBody>
                  <a:tcPr/>
                </a:tc>
                <a:tc>
                  <a:txBody>
                    <a:bodyPr/>
                    <a:lstStyle/>
                    <a:p>
                      <a:r>
                        <a:rPr lang="en-US" dirty="0"/>
                        <a:t>6,814</a:t>
                      </a:r>
                    </a:p>
                    <a:p>
                      <a:endParaRPr lang="en-US" dirty="0"/>
                    </a:p>
                  </a:txBody>
                  <a:tcPr/>
                </a:tc>
                <a:tc>
                  <a:txBody>
                    <a:bodyPr/>
                    <a:lstStyle/>
                    <a:p>
                      <a:r>
                        <a:rPr lang="en-US" dirty="0"/>
                        <a:t>27%</a:t>
                      </a:r>
                    </a:p>
                  </a:txBody>
                  <a:tcPr/>
                </a:tc>
                <a:extLst>
                  <a:ext uri="{0D108BD9-81ED-4DB2-BD59-A6C34878D82A}">
                    <a16:rowId xmlns:a16="http://schemas.microsoft.com/office/drawing/2014/main" val="2711247064"/>
                  </a:ext>
                </a:extLst>
              </a:tr>
              <a:tr h="629761">
                <a:tc>
                  <a:txBody>
                    <a:bodyPr/>
                    <a:lstStyle/>
                    <a:p>
                      <a:r>
                        <a:rPr lang="en-US" dirty="0"/>
                        <a:t>Baton Rouge</a:t>
                      </a:r>
                    </a:p>
                  </a:txBody>
                  <a:tcPr/>
                </a:tc>
                <a:tc>
                  <a:txBody>
                    <a:bodyPr/>
                    <a:lstStyle/>
                    <a:p>
                      <a:r>
                        <a:rPr lang="en-US" dirty="0"/>
                        <a:t>51,871</a:t>
                      </a:r>
                    </a:p>
                  </a:txBody>
                  <a:tcPr/>
                </a:tc>
                <a:tc>
                  <a:txBody>
                    <a:bodyPr/>
                    <a:lstStyle/>
                    <a:p>
                      <a:r>
                        <a:rPr lang="en-US" dirty="0"/>
                        <a:t>16,380</a:t>
                      </a:r>
                    </a:p>
                  </a:txBody>
                  <a:tcPr/>
                </a:tc>
                <a:tc>
                  <a:txBody>
                    <a:bodyPr/>
                    <a:lstStyle/>
                    <a:p>
                      <a:r>
                        <a:rPr lang="en-US" dirty="0"/>
                        <a:t>31%</a:t>
                      </a:r>
                    </a:p>
                  </a:txBody>
                  <a:tcPr/>
                </a:tc>
                <a:extLst>
                  <a:ext uri="{0D108BD9-81ED-4DB2-BD59-A6C34878D82A}">
                    <a16:rowId xmlns:a16="http://schemas.microsoft.com/office/drawing/2014/main" val="2565175430"/>
                  </a:ext>
                </a:extLst>
              </a:tr>
              <a:tr h="629761">
                <a:tc>
                  <a:txBody>
                    <a:bodyPr/>
                    <a:lstStyle/>
                    <a:p>
                      <a:r>
                        <a:rPr lang="en-US" dirty="0"/>
                        <a:t>Shreveport</a:t>
                      </a:r>
                    </a:p>
                  </a:txBody>
                  <a:tcPr/>
                </a:tc>
                <a:tc>
                  <a:txBody>
                    <a:bodyPr/>
                    <a:lstStyle/>
                    <a:p>
                      <a:r>
                        <a:rPr lang="en-US" dirty="0"/>
                        <a:t>34,216</a:t>
                      </a:r>
                    </a:p>
                    <a:p>
                      <a:endParaRPr lang="en-US" dirty="0"/>
                    </a:p>
                  </a:txBody>
                  <a:tcPr/>
                </a:tc>
                <a:tc>
                  <a:txBody>
                    <a:bodyPr/>
                    <a:lstStyle/>
                    <a:p>
                      <a:r>
                        <a:rPr lang="en-US" dirty="0"/>
                        <a:t>12,379</a:t>
                      </a:r>
                    </a:p>
                  </a:txBody>
                  <a:tcPr/>
                </a:tc>
                <a:tc>
                  <a:txBody>
                    <a:bodyPr/>
                    <a:lstStyle/>
                    <a:p>
                      <a:r>
                        <a:rPr lang="en-US" dirty="0"/>
                        <a:t>36%</a:t>
                      </a:r>
                    </a:p>
                  </a:txBody>
                  <a:tcPr/>
                </a:tc>
                <a:extLst>
                  <a:ext uri="{0D108BD9-81ED-4DB2-BD59-A6C34878D82A}">
                    <a16:rowId xmlns:a16="http://schemas.microsoft.com/office/drawing/2014/main" val="86793599"/>
                  </a:ext>
                </a:extLst>
              </a:tr>
            </a:tbl>
          </a:graphicData>
        </a:graphic>
      </p:graphicFrame>
      <p:sp>
        <p:nvSpPr>
          <p:cNvPr id="18" name="TextBox 17">
            <a:extLst>
              <a:ext uri="{FF2B5EF4-FFF2-40B4-BE49-F238E27FC236}">
                <a16:creationId xmlns:a16="http://schemas.microsoft.com/office/drawing/2014/main" id="{7E3BDCC3-9D4C-7858-A110-EFCA7FBB34B5}"/>
              </a:ext>
            </a:extLst>
          </p:cNvPr>
          <p:cNvSpPr txBox="1"/>
          <p:nvPr/>
        </p:nvSpPr>
        <p:spPr>
          <a:xfrm>
            <a:off x="9902065" y="2684588"/>
            <a:ext cx="7239000" cy="1200329"/>
          </a:xfrm>
          <a:prstGeom prst="rect">
            <a:avLst/>
          </a:prstGeom>
          <a:noFill/>
        </p:spPr>
        <p:txBody>
          <a:bodyPr wrap="square" rtlCol="0">
            <a:spAutoFit/>
          </a:bodyPr>
          <a:lstStyle/>
          <a:p>
            <a:r>
              <a:rPr lang="en-US" dirty="0"/>
              <a:t>Aging inventory has seen an increase in repairs and maintenance costs across the country as well as an increase in the </a:t>
            </a:r>
            <a:r>
              <a:rPr lang="en-US" i="1" dirty="0"/>
              <a:t>amount</a:t>
            </a:r>
            <a:r>
              <a:rPr lang="en-US" dirty="0"/>
              <a:t> of capex and repairs needed for apartment complexes that are now reaching 40-50+ years old.</a:t>
            </a:r>
          </a:p>
        </p:txBody>
      </p:sp>
      <p:sp>
        <p:nvSpPr>
          <p:cNvPr id="19" name="TextBox 18">
            <a:extLst>
              <a:ext uri="{FF2B5EF4-FFF2-40B4-BE49-F238E27FC236}">
                <a16:creationId xmlns:a16="http://schemas.microsoft.com/office/drawing/2014/main" id="{767D0A04-D028-E02C-94B0-394F3CFFD0F2}"/>
              </a:ext>
            </a:extLst>
          </p:cNvPr>
          <p:cNvSpPr txBox="1"/>
          <p:nvPr/>
        </p:nvSpPr>
        <p:spPr>
          <a:xfrm>
            <a:off x="9902065" y="4404836"/>
            <a:ext cx="7239000" cy="1477328"/>
          </a:xfrm>
          <a:prstGeom prst="rect">
            <a:avLst/>
          </a:prstGeom>
          <a:noFill/>
        </p:spPr>
        <p:txBody>
          <a:bodyPr wrap="square" rtlCol="0">
            <a:spAutoFit/>
          </a:bodyPr>
          <a:lstStyle/>
          <a:p>
            <a:r>
              <a:rPr lang="en-US" dirty="0"/>
              <a:t>Inflation and tariffs are increasing costs of materials. Many of the materials relied on in property operations—from plumbing parts to flooring to light fixtures—aren’t made in the U.S. They’re imported from other countries. </a:t>
            </a:r>
          </a:p>
          <a:p>
            <a:endParaRPr lang="en-US" dirty="0"/>
          </a:p>
        </p:txBody>
      </p:sp>
    </p:spTree>
    <p:extLst>
      <p:ext uri="{BB962C8B-B14F-4D97-AF65-F5344CB8AC3E}">
        <p14:creationId xmlns:p14="http://schemas.microsoft.com/office/powerpoint/2010/main" val="348165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99CF6-2AA4-F6AC-5DB4-568065DB293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E4665ED-6582-C450-36CD-0E4B38B0F412}"/>
              </a:ext>
            </a:extLst>
          </p:cNvPr>
          <p:cNvGrpSpPr/>
          <p:nvPr/>
        </p:nvGrpSpPr>
        <p:grpSpPr>
          <a:xfrm rot="5400000">
            <a:off x="723998" y="9038105"/>
            <a:ext cx="609404" cy="609404"/>
            <a:chOff x="0" y="0"/>
            <a:chExt cx="160501" cy="160501"/>
          </a:xfrm>
        </p:grpSpPr>
        <p:sp>
          <p:nvSpPr>
            <p:cNvPr id="3" name="Freeform 3">
              <a:extLst>
                <a:ext uri="{FF2B5EF4-FFF2-40B4-BE49-F238E27FC236}">
                  <a16:creationId xmlns:a16="http://schemas.microsoft.com/office/drawing/2014/main" id="{ADA7E7ED-7216-28FB-1D5B-06396EA54DA1}"/>
                </a:ext>
              </a:extLst>
            </p:cNvPr>
            <p:cNvSpPr/>
            <p:nvPr/>
          </p:nvSpPr>
          <p:spPr>
            <a:xfrm>
              <a:off x="0" y="0"/>
              <a:ext cx="160501" cy="160501"/>
            </a:xfrm>
            <a:custGeom>
              <a:avLst/>
              <a:gdLst/>
              <a:ahLst/>
              <a:cxnLst/>
              <a:rect l="l" t="t" r="r" b="b"/>
              <a:pathLst>
                <a:path w="160501" h="160501">
                  <a:moveTo>
                    <a:pt x="0" y="0"/>
                  </a:moveTo>
                  <a:lnTo>
                    <a:pt x="160501" y="0"/>
                  </a:lnTo>
                  <a:lnTo>
                    <a:pt x="160501" y="160501"/>
                  </a:lnTo>
                  <a:lnTo>
                    <a:pt x="0" y="160501"/>
                  </a:lnTo>
                  <a:close/>
                </a:path>
              </a:pathLst>
            </a:custGeom>
            <a:solidFill>
              <a:srgbClr val="B5121B"/>
            </a:solidFill>
          </p:spPr>
          <p:txBody>
            <a:bodyPr/>
            <a:lstStyle/>
            <a:p>
              <a:endParaRPr lang="en-US"/>
            </a:p>
          </p:txBody>
        </p:sp>
        <p:sp>
          <p:nvSpPr>
            <p:cNvPr id="4" name="TextBox 4">
              <a:extLst>
                <a:ext uri="{FF2B5EF4-FFF2-40B4-BE49-F238E27FC236}">
                  <a16:creationId xmlns:a16="http://schemas.microsoft.com/office/drawing/2014/main" id="{02527026-AA89-C11B-FB2A-924DB199C26C}"/>
                </a:ext>
              </a:extLst>
            </p:cNvPr>
            <p:cNvSpPr txBox="1"/>
            <p:nvPr/>
          </p:nvSpPr>
          <p:spPr>
            <a:xfrm>
              <a:off x="0" y="-38100"/>
              <a:ext cx="160501" cy="198601"/>
            </a:xfrm>
            <a:prstGeom prst="rect">
              <a:avLst/>
            </a:prstGeom>
          </p:spPr>
          <p:txBody>
            <a:bodyPr lIns="50800" tIns="50800" rIns="50800" bIns="50800" rtlCol="0" anchor="ctr"/>
            <a:lstStyle/>
            <a:p>
              <a:pPr algn="ctr">
                <a:lnSpc>
                  <a:spcPts val="2659"/>
                </a:lnSpc>
              </a:pPr>
              <a:endParaRPr/>
            </a:p>
          </p:txBody>
        </p:sp>
      </p:grpSp>
      <p:grpSp>
        <p:nvGrpSpPr>
          <p:cNvPr id="5" name="Group 5">
            <a:extLst>
              <a:ext uri="{FF2B5EF4-FFF2-40B4-BE49-F238E27FC236}">
                <a16:creationId xmlns:a16="http://schemas.microsoft.com/office/drawing/2014/main" id="{0B7CFDA7-5481-D048-F850-B8B0CF4BB752}"/>
              </a:ext>
            </a:extLst>
          </p:cNvPr>
          <p:cNvGrpSpPr/>
          <p:nvPr/>
        </p:nvGrpSpPr>
        <p:grpSpPr>
          <a:xfrm rot="5400000">
            <a:off x="1708686" y="9038105"/>
            <a:ext cx="609404" cy="609404"/>
            <a:chOff x="0" y="0"/>
            <a:chExt cx="160501" cy="160501"/>
          </a:xfrm>
        </p:grpSpPr>
        <p:sp>
          <p:nvSpPr>
            <p:cNvPr id="6" name="Freeform 6">
              <a:extLst>
                <a:ext uri="{FF2B5EF4-FFF2-40B4-BE49-F238E27FC236}">
                  <a16:creationId xmlns:a16="http://schemas.microsoft.com/office/drawing/2014/main" id="{423D302E-08A6-DA18-F2D2-53B075502B2D}"/>
                </a:ext>
              </a:extLst>
            </p:cNvPr>
            <p:cNvSpPr/>
            <p:nvPr/>
          </p:nvSpPr>
          <p:spPr>
            <a:xfrm>
              <a:off x="0" y="0"/>
              <a:ext cx="160501" cy="160501"/>
            </a:xfrm>
            <a:custGeom>
              <a:avLst/>
              <a:gdLst/>
              <a:ahLst/>
              <a:cxnLst/>
              <a:rect l="l" t="t" r="r" b="b"/>
              <a:pathLst>
                <a:path w="160501" h="160501">
                  <a:moveTo>
                    <a:pt x="0" y="0"/>
                  </a:moveTo>
                  <a:lnTo>
                    <a:pt x="160501" y="0"/>
                  </a:lnTo>
                  <a:lnTo>
                    <a:pt x="160501" y="160501"/>
                  </a:lnTo>
                  <a:lnTo>
                    <a:pt x="0" y="160501"/>
                  </a:lnTo>
                  <a:close/>
                </a:path>
              </a:pathLst>
            </a:custGeom>
            <a:solidFill>
              <a:srgbClr val="8E8E97"/>
            </a:solidFill>
          </p:spPr>
          <p:txBody>
            <a:bodyPr/>
            <a:lstStyle/>
            <a:p>
              <a:endParaRPr lang="en-US"/>
            </a:p>
          </p:txBody>
        </p:sp>
        <p:sp>
          <p:nvSpPr>
            <p:cNvPr id="7" name="TextBox 7">
              <a:extLst>
                <a:ext uri="{FF2B5EF4-FFF2-40B4-BE49-F238E27FC236}">
                  <a16:creationId xmlns:a16="http://schemas.microsoft.com/office/drawing/2014/main" id="{DD5FA9AE-1B13-722C-075B-66A1AD2EB539}"/>
                </a:ext>
              </a:extLst>
            </p:cNvPr>
            <p:cNvSpPr txBox="1"/>
            <p:nvPr/>
          </p:nvSpPr>
          <p:spPr>
            <a:xfrm>
              <a:off x="0" y="-38100"/>
              <a:ext cx="160501" cy="198601"/>
            </a:xfrm>
            <a:prstGeom prst="rect">
              <a:avLst/>
            </a:prstGeom>
          </p:spPr>
          <p:txBody>
            <a:bodyPr lIns="50800" tIns="50800" rIns="50800" bIns="50800" rtlCol="0" anchor="ctr"/>
            <a:lstStyle/>
            <a:p>
              <a:pPr algn="ctr">
                <a:lnSpc>
                  <a:spcPts val="2659"/>
                </a:lnSpc>
              </a:pPr>
              <a:endParaRPr/>
            </a:p>
          </p:txBody>
        </p:sp>
      </p:grpSp>
      <p:grpSp>
        <p:nvGrpSpPr>
          <p:cNvPr id="8" name="Group 8">
            <a:extLst>
              <a:ext uri="{FF2B5EF4-FFF2-40B4-BE49-F238E27FC236}">
                <a16:creationId xmlns:a16="http://schemas.microsoft.com/office/drawing/2014/main" id="{26183692-BBE1-63AE-3DD2-51B03C759F8F}"/>
              </a:ext>
            </a:extLst>
          </p:cNvPr>
          <p:cNvGrpSpPr/>
          <p:nvPr/>
        </p:nvGrpSpPr>
        <p:grpSpPr>
          <a:xfrm rot="5400000">
            <a:off x="2693375" y="9038105"/>
            <a:ext cx="609404" cy="609404"/>
            <a:chOff x="0" y="0"/>
            <a:chExt cx="160501" cy="160501"/>
          </a:xfrm>
        </p:grpSpPr>
        <p:sp>
          <p:nvSpPr>
            <p:cNvPr id="9" name="Freeform 9">
              <a:extLst>
                <a:ext uri="{FF2B5EF4-FFF2-40B4-BE49-F238E27FC236}">
                  <a16:creationId xmlns:a16="http://schemas.microsoft.com/office/drawing/2014/main" id="{8B9A21A2-38C7-3007-9BDE-626C680F16DD}"/>
                </a:ext>
              </a:extLst>
            </p:cNvPr>
            <p:cNvSpPr/>
            <p:nvPr/>
          </p:nvSpPr>
          <p:spPr>
            <a:xfrm>
              <a:off x="0" y="0"/>
              <a:ext cx="160501" cy="160501"/>
            </a:xfrm>
            <a:custGeom>
              <a:avLst/>
              <a:gdLst/>
              <a:ahLst/>
              <a:cxnLst/>
              <a:rect l="l" t="t" r="r" b="b"/>
              <a:pathLst>
                <a:path w="160501" h="160501">
                  <a:moveTo>
                    <a:pt x="0" y="0"/>
                  </a:moveTo>
                  <a:lnTo>
                    <a:pt x="160501" y="0"/>
                  </a:lnTo>
                  <a:lnTo>
                    <a:pt x="160501" y="160501"/>
                  </a:lnTo>
                  <a:lnTo>
                    <a:pt x="0" y="160501"/>
                  </a:lnTo>
                  <a:close/>
                </a:path>
              </a:pathLst>
            </a:custGeom>
            <a:solidFill>
              <a:srgbClr val="16697A"/>
            </a:solidFill>
          </p:spPr>
          <p:txBody>
            <a:bodyPr/>
            <a:lstStyle/>
            <a:p>
              <a:endParaRPr lang="en-US"/>
            </a:p>
          </p:txBody>
        </p:sp>
        <p:sp>
          <p:nvSpPr>
            <p:cNvPr id="10" name="TextBox 10">
              <a:extLst>
                <a:ext uri="{FF2B5EF4-FFF2-40B4-BE49-F238E27FC236}">
                  <a16:creationId xmlns:a16="http://schemas.microsoft.com/office/drawing/2014/main" id="{073C69BB-15CF-77A7-28A1-50DF3E3B1E8C}"/>
                </a:ext>
              </a:extLst>
            </p:cNvPr>
            <p:cNvSpPr txBox="1"/>
            <p:nvPr/>
          </p:nvSpPr>
          <p:spPr>
            <a:xfrm>
              <a:off x="0" y="-38100"/>
              <a:ext cx="160501" cy="198601"/>
            </a:xfrm>
            <a:prstGeom prst="rect">
              <a:avLst/>
            </a:prstGeom>
          </p:spPr>
          <p:txBody>
            <a:bodyPr lIns="50800" tIns="50800" rIns="50800" bIns="50800" rtlCol="0" anchor="ctr"/>
            <a:lstStyle/>
            <a:p>
              <a:pPr algn="ctr">
                <a:lnSpc>
                  <a:spcPts val="2659"/>
                </a:lnSpc>
              </a:pPr>
              <a:endParaRPr/>
            </a:p>
          </p:txBody>
        </p:sp>
      </p:grpSp>
      <p:sp>
        <p:nvSpPr>
          <p:cNvPr id="11" name="Freeform 11">
            <a:extLst>
              <a:ext uri="{FF2B5EF4-FFF2-40B4-BE49-F238E27FC236}">
                <a16:creationId xmlns:a16="http://schemas.microsoft.com/office/drawing/2014/main" id="{1152B39E-3837-AD2D-C500-950BB2611C13}"/>
              </a:ext>
            </a:extLst>
          </p:cNvPr>
          <p:cNvSpPr/>
          <p:nvPr/>
        </p:nvSpPr>
        <p:spPr>
          <a:xfrm flipV="1">
            <a:off x="9810097" y="853787"/>
            <a:ext cx="8836407" cy="1966100"/>
          </a:xfrm>
          <a:custGeom>
            <a:avLst/>
            <a:gdLst/>
            <a:ahLst/>
            <a:cxnLst/>
            <a:rect l="l" t="t" r="r" b="b"/>
            <a:pathLst>
              <a:path w="8836407" h="1966100">
                <a:moveTo>
                  <a:pt x="0" y="1966100"/>
                </a:moveTo>
                <a:lnTo>
                  <a:pt x="8836407" y="1966100"/>
                </a:lnTo>
                <a:lnTo>
                  <a:pt x="8836407" y="0"/>
                </a:lnTo>
                <a:lnTo>
                  <a:pt x="0" y="0"/>
                </a:lnTo>
                <a:lnTo>
                  <a:pt x="0" y="1966100"/>
                </a:lnTo>
                <a:close/>
              </a:path>
            </a:pathLst>
          </a:custGeom>
          <a:blipFill>
            <a:blip r:embed="rId2">
              <a:alphaModFix amt="59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2">
            <a:extLst>
              <a:ext uri="{FF2B5EF4-FFF2-40B4-BE49-F238E27FC236}">
                <a16:creationId xmlns:a16="http://schemas.microsoft.com/office/drawing/2014/main" id="{E9CCDD8F-46E3-A706-2648-DE8CC932A4A0}"/>
              </a:ext>
            </a:extLst>
          </p:cNvPr>
          <p:cNvSpPr txBox="1"/>
          <p:nvPr/>
        </p:nvSpPr>
        <p:spPr>
          <a:xfrm>
            <a:off x="658945" y="1836837"/>
            <a:ext cx="8836407" cy="476605"/>
          </a:xfrm>
          <a:prstGeom prst="rect">
            <a:avLst/>
          </a:prstGeom>
        </p:spPr>
        <p:txBody>
          <a:bodyPr wrap="square" lIns="0" tIns="0" rIns="0" bIns="0" rtlCol="0" anchor="t">
            <a:spAutoFit/>
          </a:bodyPr>
          <a:lstStyle/>
          <a:p>
            <a:pPr>
              <a:lnSpc>
                <a:spcPts val="3609"/>
              </a:lnSpc>
            </a:pPr>
            <a:r>
              <a:rPr lang="en-US" sz="6000" b="1" dirty="0">
                <a:solidFill>
                  <a:srgbClr val="16697A"/>
                </a:solidFill>
                <a:latin typeface="Bebas Neue Bold"/>
                <a:ea typeface="Bebas Neue Bold"/>
                <a:cs typeface="Bebas Neue Bold"/>
                <a:sym typeface="Bebas Neue Bold"/>
              </a:rPr>
              <a:t>Increased construction costs</a:t>
            </a:r>
          </a:p>
        </p:txBody>
      </p:sp>
      <p:grpSp>
        <p:nvGrpSpPr>
          <p:cNvPr id="13" name="Group 13">
            <a:extLst>
              <a:ext uri="{FF2B5EF4-FFF2-40B4-BE49-F238E27FC236}">
                <a16:creationId xmlns:a16="http://schemas.microsoft.com/office/drawing/2014/main" id="{B942042A-6244-E009-ECEB-AC0FE59786CA}"/>
              </a:ext>
            </a:extLst>
          </p:cNvPr>
          <p:cNvGrpSpPr/>
          <p:nvPr/>
        </p:nvGrpSpPr>
        <p:grpSpPr>
          <a:xfrm>
            <a:off x="15427820" y="9258300"/>
            <a:ext cx="2378084" cy="708605"/>
            <a:chOff x="0" y="0"/>
            <a:chExt cx="3170779" cy="944806"/>
          </a:xfrm>
        </p:grpSpPr>
        <p:sp>
          <p:nvSpPr>
            <p:cNvPr id="14" name="Freeform 14">
              <a:extLst>
                <a:ext uri="{FF2B5EF4-FFF2-40B4-BE49-F238E27FC236}">
                  <a16:creationId xmlns:a16="http://schemas.microsoft.com/office/drawing/2014/main" id="{3C5466BB-5AC3-D33C-5339-E59DA5D3651B}"/>
                </a:ext>
              </a:extLst>
            </p:cNvPr>
            <p:cNvSpPr/>
            <p:nvPr/>
          </p:nvSpPr>
          <p:spPr>
            <a:xfrm>
              <a:off x="91" y="121859"/>
              <a:ext cx="3164923" cy="784492"/>
            </a:xfrm>
            <a:custGeom>
              <a:avLst/>
              <a:gdLst/>
              <a:ahLst/>
              <a:cxnLst/>
              <a:rect l="l" t="t" r="r" b="b"/>
              <a:pathLst>
                <a:path w="3164923" h="784492">
                  <a:moveTo>
                    <a:pt x="0" y="0"/>
                  </a:moveTo>
                  <a:lnTo>
                    <a:pt x="3164923" y="0"/>
                  </a:lnTo>
                  <a:lnTo>
                    <a:pt x="3164923" y="784492"/>
                  </a:lnTo>
                  <a:lnTo>
                    <a:pt x="0" y="784492"/>
                  </a:lnTo>
                  <a:lnTo>
                    <a:pt x="0" y="0"/>
                  </a:lnTo>
                  <a:close/>
                </a:path>
              </a:pathLst>
            </a:custGeom>
            <a:blipFill>
              <a:blip r:embed="rId4"/>
              <a:stretch>
                <a:fillRect/>
              </a:stretch>
            </a:blipFill>
          </p:spPr>
          <p:txBody>
            <a:bodyPr/>
            <a:lstStyle/>
            <a:p>
              <a:endParaRPr lang="en-US"/>
            </a:p>
          </p:txBody>
        </p:sp>
        <p:sp>
          <p:nvSpPr>
            <p:cNvPr id="15" name="TextBox 15">
              <a:extLst>
                <a:ext uri="{FF2B5EF4-FFF2-40B4-BE49-F238E27FC236}">
                  <a16:creationId xmlns:a16="http://schemas.microsoft.com/office/drawing/2014/main" id="{606B5EC0-2C26-8504-4F84-AED58F198D9A}"/>
                </a:ext>
              </a:extLst>
            </p:cNvPr>
            <p:cNvSpPr txBox="1"/>
            <p:nvPr/>
          </p:nvSpPr>
          <p:spPr>
            <a:xfrm>
              <a:off x="1588227" y="796998"/>
              <a:ext cx="1582552" cy="147808"/>
            </a:xfrm>
            <a:prstGeom prst="rect">
              <a:avLst/>
            </a:prstGeom>
          </p:spPr>
          <p:txBody>
            <a:bodyPr lIns="0" tIns="0" rIns="0" bIns="0" rtlCol="0" anchor="t">
              <a:spAutoFit/>
            </a:bodyPr>
            <a:lstStyle/>
            <a:p>
              <a:pPr algn="r">
                <a:lnSpc>
                  <a:spcPts val="862"/>
                </a:lnSpc>
              </a:pPr>
              <a:r>
                <a:rPr lang="en-US" sz="837" b="1" spc="188">
                  <a:solidFill>
                    <a:srgbClr val="464547"/>
                  </a:solidFill>
                  <a:latin typeface="Montserrat Semi-Bold"/>
                  <a:ea typeface="Montserrat Semi-Bold"/>
                  <a:cs typeface="Montserrat Semi-Bold"/>
                  <a:sym typeface="Montserrat Semi-Bold"/>
                </a:rPr>
                <a:t>SYMPOSIUM</a:t>
              </a:r>
            </a:p>
          </p:txBody>
        </p:sp>
        <p:sp>
          <p:nvSpPr>
            <p:cNvPr id="16" name="TextBox 16">
              <a:extLst>
                <a:ext uri="{FF2B5EF4-FFF2-40B4-BE49-F238E27FC236}">
                  <a16:creationId xmlns:a16="http://schemas.microsoft.com/office/drawing/2014/main" id="{9D97EAFB-B315-D273-6502-587AA6F9A6F7}"/>
                </a:ext>
              </a:extLst>
            </p:cNvPr>
            <p:cNvSpPr txBox="1"/>
            <p:nvPr/>
          </p:nvSpPr>
          <p:spPr>
            <a:xfrm>
              <a:off x="0" y="0"/>
              <a:ext cx="3170779" cy="302366"/>
            </a:xfrm>
            <a:prstGeom prst="rect">
              <a:avLst/>
            </a:prstGeom>
          </p:spPr>
          <p:txBody>
            <a:bodyPr lIns="0" tIns="0" rIns="0" bIns="0" rtlCol="0" anchor="t">
              <a:spAutoFit/>
            </a:bodyPr>
            <a:lstStyle/>
            <a:p>
              <a:pPr algn="l">
                <a:lnSpc>
                  <a:spcPts val="862"/>
                </a:lnSpc>
              </a:pPr>
              <a:r>
                <a:rPr lang="en-US" sz="767" spc="19">
                  <a:solidFill>
                    <a:srgbClr val="464547"/>
                  </a:solidFill>
                  <a:latin typeface="Montserrat"/>
                  <a:ea typeface="Montserrat"/>
                  <a:cs typeface="Montserrat"/>
                  <a:sym typeface="Montserrat"/>
                </a:rPr>
                <a:t>THE 15TH ANNUAL</a:t>
              </a:r>
            </a:p>
            <a:p>
              <a:pPr algn="l">
                <a:lnSpc>
                  <a:spcPts val="862"/>
                </a:lnSpc>
              </a:pPr>
              <a:r>
                <a:rPr lang="en-US" sz="837" b="1" spc="20">
                  <a:solidFill>
                    <a:srgbClr val="464547"/>
                  </a:solidFill>
                  <a:latin typeface="Montserrat Semi-Bold"/>
                  <a:ea typeface="Montserrat Semi-Bold"/>
                  <a:cs typeface="Montserrat Semi-Bold"/>
                  <a:sym typeface="Montserrat Semi-Bold"/>
                </a:rPr>
                <a:t>ECONOMIC &amp; REAL ESTATE</a:t>
              </a:r>
            </a:p>
          </p:txBody>
        </p:sp>
      </p:grpSp>
      <p:sp>
        <p:nvSpPr>
          <p:cNvPr id="17" name="TextBox 16">
            <a:extLst>
              <a:ext uri="{FF2B5EF4-FFF2-40B4-BE49-F238E27FC236}">
                <a16:creationId xmlns:a16="http://schemas.microsoft.com/office/drawing/2014/main" id="{257932EE-45F9-C035-7440-F40E54499E8D}"/>
              </a:ext>
            </a:extLst>
          </p:cNvPr>
          <p:cNvSpPr txBox="1"/>
          <p:nvPr/>
        </p:nvSpPr>
        <p:spPr>
          <a:xfrm>
            <a:off x="164249" y="388921"/>
            <a:ext cx="9817951" cy="1077218"/>
          </a:xfrm>
          <a:prstGeom prst="rect">
            <a:avLst/>
          </a:prstGeom>
          <a:noFill/>
        </p:spPr>
        <p:txBody>
          <a:bodyPr wrap="square">
            <a:spAutoFit/>
          </a:bodyPr>
          <a:lstStyle/>
          <a:p>
            <a:r>
              <a:rPr lang="en-US" sz="6400" dirty="0"/>
              <a:t>Multifamily Challenges</a:t>
            </a:r>
          </a:p>
        </p:txBody>
      </p:sp>
      <p:sp>
        <p:nvSpPr>
          <p:cNvPr id="20" name="TextBox 12">
            <a:extLst>
              <a:ext uri="{FF2B5EF4-FFF2-40B4-BE49-F238E27FC236}">
                <a16:creationId xmlns:a16="http://schemas.microsoft.com/office/drawing/2014/main" id="{62C19C3A-0D6B-A6ED-B462-85DC663C74A6}"/>
              </a:ext>
            </a:extLst>
          </p:cNvPr>
          <p:cNvSpPr txBox="1"/>
          <p:nvPr/>
        </p:nvSpPr>
        <p:spPr>
          <a:xfrm>
            <a:off x="10285401" y="541322"/>
            <a:ext cx="6819221" cy="464865"/>
          </a:xfrm>
          <a:prstGeom prst="rect">
            <a:avLst/>
          </a:prstGeom>
        </p:spPr>
        <p:txBody>
          <a:bodyPr lIns="0" tIns="0" rIns="0" bIns="0" rtlCol="0" anchor="t">
            <a:spAutoFit/>
          </a:bodyPr>
          <a:lstStyle/>
          <a:p>
            <a:pPr algn="ctr">
              <a:lnSpc>
                <a:spcPts val="3609"/>
              </a:lnSpc>
            </a:pPr>
            <a:r>
              <a:rPr lang="en-US" sz="3007" b="1" dirty="0">
                <a:solidFill>
                  <a:srgbClr val="16697A"/>
                </a:solidFill>
                <a:latin typeface="Bebas Neue Bold"/>
                <a:ea typeface="Bebas Neue Bold"/>
                <a:cs typeface="Bebas Neue Bold"/>
                <a:sym typeface="Bebas Neue Bold"/>
              </a:rPr>
              <a:t>BREAKING GROUND: THE EMERGENCE OF A NEW ECONOMY</a:t>
            </a:r>
          </a:p>
        </p:txBody>
      </p:sp>
      <p:sp>
        <p:nvSpPr>
          <p:cNvPr id="19" name="TextBox 18">
            <a:extLst>
              <a:ext uri="{FF2B5EF4-FFF2-40B4-BE49-F238E27FC236}">
                <a16:creationId xmlns:a16="http://schemas.microsoft.com/office/drawing/2014/main" id="{56840AF5-F1ED-B0AD-0AA1-3290FE5365A9}"/>
              </a:ext>
            </a:extLst>
          </p:cNvPr>
          <p:cNvSpPr txBox="1"/>
          <p:nvPr/>
        </p:nvSpPr>
        <p:spPr>
          <a:xfrm>
            <a:off x="613224" y="7526833"/>
            <a:ext cx="6642652" cy="923330"/>
          </a:xfrm>
          <a:prstGeom prst="rect">
            <a:avLst/>
          </a:prstGeom>
          <a:noFill/>
        </p:spPr>
        <p:txBody>
          <a:bodyPr wrap="square">
            <a:spAutoFit/>
          </a:bodyPr>
          <a:lstStyle/>
          <a:p>
            <a:r>
              <a:rPr lang="en-US" b="0" i="0" dirty="0">
                <a:solidFill>
                  <a:srgbClr val="535353"/>
                </a:solidFill>
                <a:effectLst/>
                <a:latin typeface="Inter"/>
              </a:rPr>
              <a:t>The National Association of Home Builders (NAHB) reports that </a:t>
            </a:r>
            <a:r>
              <a:rPr lang="en-US" dirty="0">
                <a:solidFill>
                  <a:srgbClr val="535353"/>
                </a:solidFill>
                <a:latin typeface="Inter"/>
              </a:rPr>
              <a:t>price growth for residential building materials rose for the fourth straight </a:t>
            </a:r>
            <a:r>
              <a:rPr lang="en-US" b="0" i="0" dirty="0">
                <a:solidFill>
                  <a:srgbClr val="535353"/>
                </a:solidFill>
                <a:effectLst/>
                <a:latin typeface="Inter"/>
              </a:rPr>
              <a:t>month in August 2025, reaching its highest level since January 2023</a:t>
            </a:r>
            <a:endParaRPr lang="en-US" dirty="0"/>
          </a:p>
        </p:txBody>
      </p:sp>
      <p:sp>
        <p:nvSpPr>
          <p:cNvPr id="22" name="TextBox 21">
            <a:extLst>
              <a:ext uri="{FF2B5EF4-FFF2-40B4-BE49-F238E27FC236}">
                <a16:creationId xmlns:a16="http://schemas.microsoft.com/office/drawing/2014/main" id="{342EDBFA-A249-4478-3808-A19A47F070F1}"/>
              </a:ext>
            </a:extLst>
          </p:cNvPr>
          <p:cNvSpPr txBox="1"/>
          <p:nvPr/>
        </p:nvSpPr>
        <p:spPr>
          <a:xfrm>
            <a:off x="602374" y="4660947"/>
            <a:ext cx="6596020" cy="1200329"/>
          </a:xfrm>
          <a:prstGeom prst="rect">
            <a:avLst/>
          </a:prstGeom>
          <a:noFill/>
        </p:spPr>
        <p:txBody>
          <a:bodyPr wrap="square">
            <a:spAutoFit/>
          </a:bodyPr>
          <a:lstStyle/>
          <a:p>
            <a:r>
              <a:rPr lang="en-US" b="0" i="0" dirty="0">
                <a:solidFill>
                  <a:srgbClr val="535353"/>
                </a:solidFill>
                <a:effectLst/>
                <a:latin typeface="Inter"/>
              </a:rPr>
              <a:t>HUD data shows that from March 2024 to March 2025, only 4% of Section 221(d)(4) and 223(f) loan closings were for market rate properties without green or affordable incentive qualification, suggesting severe underutilization due to high cost.</a:t>
            </a:r>
            <a:endParaRPr lang="en-US" dirty="0"/>
          </a:p>
        </p:txBody>
      </p:sp>
      <p:sp>
        <p:nvSpPr>
          <p:cNvPr id="24" name="TextBox 23">
            <a:extLst>
              <a:ext uri="{FF2B5EF4-FFF2-40B4-BE49-F238E27FC236}">
                <a16:creationId xmlns:a16="http://schemas.microsoft.com/office/drawing/2014/main" id="{85D895BA-ED50-0AEC-97D0-A2390072D89A}"/>
              </a:ext>
            </a:extLst>
          </p:cNvPr>
          <p:cNvSpPr txBox="1"/>
          <p:nvPr/>
        </p:nvSpPr>
        <p:spPr>
          <a:xfrm>
            <a:off x="609248" y="5959928"/>
            <a:ext cx="6622524" cy="1477328"/>
          </a:xfrm>
          <a:prstGeom prst="rect">
            <a:avLst/>
          </a:prstGeom>
          <a:noFill/>
        </p:spPr>
        <p:txBody>
          <a:bodyPr wrap="square">
            <a:spAutoFit/>
          </a:bodyPr>
          <a:lstStyle/>
          <a:p>
            <a:r>
              <a:rPr lang="en-US" b="0" i="0" dirty="0">
                <a:solidFill>
                  <a:srgbClr val="535353"/>
                </a:solidFill>
                <a:effectLst/>
                <a:latin typeface="Inter"/>
              </a:rPr>
              <a:t>The Federal Housing Administration (FHA) has announced that effective October 1, it is </a:t>
            </a:r>
            <a:r>
              <a:rPr lang="en-US" dirty="0">
                <a:solidFill>
                  <a:srgbClr val="535353"/>
                </a:solidFill>
                <a:latin typeface="Inter"/>
              </a:rPr>
              <a:t>reducing the FHA multifamily mortgage insurance premiums (MIP) </a:t>
            </a:r>
            <a:r>
              <a:rPr lang="en-US" b="0" i="0" dirty="0">
                <a:solidFill>
                  <a:srgbClr val="535353"/>
                </a:solidFill>
                <a:effectLst/>
                <a:latin typeface="Inter"/>
              </a:rPr>
              <a:t>for all multifamily programs to 25 basis points. Multifamily MIPs generally range from 25 basis points up to 95 basis points</a:t>
            </a:r>
            <a:endParaRPr lang="en-US" dirty="0"/>
          </a:p>
        </p:txBody>
      </p:sp>
      <p:pic>
        <p:nvPicPr>
          <p:cNvPr id="2050" name="Picture 2">
            <a:extLst>
              <a:ext uri="{FF2B5EF4-FFF2-40B4-BE49-F238E27FC236}">
                <a16:creationId xmlns:a16="http://schemas.microsoft.com/office/drawing/2014/main" id="{46E0BFBB-88F0-8689-3373-4F58E353FB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400" y="2612827"/>
            <a:ext cx="5270532" cy="35180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4A0935C-A806-14F0-DCD1-1F757651D5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92496" y="4888259"/>
            <a:ext cx="5905500" cy="393858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B7D576C-1678-53EC-0E6D-7B3371C18A58}"/>
              </a:ext>
            </a:extLst>
          </p:cNvPr>
          <p:cNvSpPr txBox="1"/>
          <p:nvPr/>
        </p:nvSpPr>
        <p:spPr>
          <a:xfrm>
            <a:off x="838200" y="3025052"/>
            <a:ext cx="4709944" cy="1200329"/>
          </a:xfrm>
          <a:prstGeom prst="rect">
            <a:avLst/>
          </a:prstGeom>
          <a:noFill/>
        </p:spPr>
        <p:txBody>
          <a:bodyPr wrap="none" rtlCol="0">
            <a:spAutoFit/>
          </a:bodyPr>
          <a:lstStyle/>
          <a:p>
            <a:pPr marL="285750" indent="-285750">
              <a:buFont typeface="Arial" panose="020B0604020202020204" pitchFamily="34" charset="0"/>
              <a:buChar char="•"/>
            </a:pPr>
            <a:r>
              <a:rPr lang="en-US" dirty="0"/>
              <a:t>Broad global inflation</a:t>
            </a:r>
          </a:p>
          <a:p>
            <a:pPr marL="285750" indent="-285750">
              <a:buFont typeface="Arial" panose="020B0604020202020204" pitchFamily="34" charset="0"/>
              <a:buChar char="•"/>
            </a:pPr>
            <a:r>
              <a:rPr lang="en-US" dirty="0"/>
              <a:t>High interest rate construction loans</a:t>
            </a:r>
          </a:p>
          <a:p>
            <a:pPr marL="285750" indent="-285750">
              <a:buFont typeface="Arial" panose="020B0604020202020204" pitchFamily="34" charset="0"/>
              <a:buChar char="•"/>
            </a:pPr>
            <a:r>
              <a:rPr lang="en-US" dirty="0"/>
              <a:t>Skilled labor shortages</a:t>
            </a:r>
          </a:p>
          <a:p>
            <a:pPr marL="285750" indent="-285750">
              <a:buFont typeface="Arial" panose="020B0604020202020204" pitchFamily="34" charset="0"/>
              <a:buChar char="•"/>
            </a:pPr>
            <a:r>
              <a:rPr lang="en-US" dirty="0"/>
              <a:t>Insurance</a:t>
            </a:r>
          </a:p>
        </p:txBody>
      </p:sp>
    </p:spTree>
    <p:extLst>
      <p:ext uri="{BB962C8B-B14F-4D97-AF65-F5344CB8AC3E}">
        <p14:creationId xmlns:p14="http://schemas.microsoft.com/office/powerpoint/2010/main" val="3770346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2ECC8-01AA-707E-0EE1-6C3E5E007F5E}"/>
            </a:ext>
          </a:extLst>
        </p:cNvPr>
        <p:cNvGrpSpPr/>
        <p:nvPr/>
      </p:nvGrpSpPr>
      <p:grpSpPr>
        <a:xfrm>
          <a:off x="0" y="0"/>
          <a:ext cx="0" cy="0"/>
          <a:chOff x="0" y="0"/>
          <a:chExt cx="0" cy="0"/>
        </a:xfrm>
      </p:grpSpPr>
      <p:sp>
        <p:nvSpPr>
          <p:cNvPr id="11" name="Freeform 11">
            <a:extLst>
              <a:ext uri="{FF2B5EF4-FFF2-40B4-BE49-F238E27FC236}">
                <a16:creationId xmlns:a16="http://schemas.microsoft.com/office/drawing/2014/main" id="{EEBF5136-DAE6-2DD1-C235-B9278CF64F81}"/>
              </a:ext>
            </a:extLst>
          </p:cNvPr>
          <p:cNvSpPr/>
          <p:nvPr/>
        </p:nvSpPr>
        <p:spPr>
          <a:xfrm flipV="1">
            <a:off x="9810097" y="853787"/>
            <a:ext cx="8836407" cy="1966100"/>
          </a:xfrm>
          <a:custGeom>
            <a:avLst/>
            <a:gdLst/>
            <a:ahLst/>
            <a:cxnLst/>
            <a:rect l="l" t="t" r="r" b="b"/>
            <a:pathLst>
              <a:path w="8836407" h="1966100">
                <a:moveTo>
                  <a:pt x="0" y="1966100"/>
                </a:moveTo>
                <a:lnTo>
                  <a:pt x="8836407" y="1966100"/>
                </a:lnTo>
                <a:lnTo>
                  <a:pt x="8836407" y="0"/>
                </a:lnTo>
                <a:lnTo>
                  <a:pt x="0" y="0"/>
                </a:lnTo>
                <a:lnTo>
                  <a:pt x="0" y="1966100"/>
                </a:lnTo>
                <a:close/>
              </a:path>
            </a:pathLst>
          </a:custGeom>
          <a:blipFill>
            <a:blip r:embed="rId3">
              <a:alphaModFix amt="5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a:extLst>
              <a:ext uri="{FF2B5EF4-FFF2-40B4-BE49-F238E27FC236}">
                <a16:creationId xmlns:a16="http://schemas.microsoft.com/office/drawing/2014/main" id="{A52DC978-1063-2175-36BB-D6DC1AA4056F}"/>
              </a:ext>
            </a:extLst>
          </p:cNvPr>
          <p:cNvSpPr txBox="1"/>
          <p:nvPr/>
        </p:nvSpPr>
        <p:spPr>
          <a:xfrm>
            <a:off x="723998" y="1866900"/>
            <a:ext cx="8836407" cy="476605"/>
          </a:xfrm>
          <a:prstGeom prst="rect">
            <a:avLst/>
          </a:prstGeom>
        </p:spPr>
        <p:txBody>
          <a:bodyPr wrap="square" lIns="0" tIns="0" rIns="0" bIns="0" rtlCol="0" anchor="t">
            <a:spAutoFit/>
          </a:bodyPr>
          <a:lstStyle/>
          <a:p>
            <a:pPr>
              <a:lnSpc>
                <a:spcPts val="3609"/>
              </a:lnSpc>
            </a:pPr>
            <a:r>
              <a:rPr lang="en-US" sz="6000" b="1" dirty="0">
                <a:solidFill>
                  <a:srgbClr val="16697A"/>
                </a:solidFill>
                <a:latin typeface="Bebas Neue Bold"/>
                <a:ea typeface="Bebas Neue Bold"/>
                <a:cs typeface="Bebas Neue Bold"/>
                <a:sym typeface="Bebas Neue Bold"/>
              </a:rPr>
              <a:t>Affordable housing</a:t>
            </a:r>
          </a:p>
        </p:txBody>
      </p:sp>
      <p:grpSp>
        <p:nvGrpSpPr>
          <p:cNvPr id="13" name="Group 13">
            <a:extLst>
              <a:ext uri="{FF2B5EF4-FFF2-40B4-BE49-F238E27FC236}">
                <a16:creationId xmlns:a16="http://schemas.microsoft.com/office/drawing/2014/main" id="{38AA9CBC-2212-A48E-2082-FD2AB4368953}"/>
              </a:ext>
            </a:extLst>
          </p:cNvPr>
          <p:cNvGrpSpPr/>
          <p:nvPr/>
        </p:nvGrpSpPr>
        <p:grpSpPr>
          <a:xfrm>
            <a:off x="15427820" y="9258300"/>
            <a:ext cx="2378084" cy="708605"/>
            <a:chOff x="0" y="0"/>
            <a:chExt cx="3170779" cy="944806"/>
          </a:xfrm>
        </p:grpSpPr>
        <p:sp>
          <p:nvSpPr>
            <p:cNvPr id="14" name="Freeform 14">
              <a:extLst>
                <a:ext uri="{FF2B5EF4-FFF2-40B4-BE49-F238E27FC236}">
                  <a16:creationId xmlns:a16="http://schemas.microsoft.com/office/drawing/2014/main" id="{95269A83-0C0C-F251-0F94-2E44796527C9}"/>
                </a:ext>
              </a:extLst>
            </p:cNvPr>
            <p:cNvSpPr/>
            <p:nvPr/>
          </p:nvSpPr>
          <p:spPr>
            <a:xfrm>
              <a:off x="91" y="121859"/>
              <a:ext cx="3164923" cy="784492"/>
            </a:xfrm>
            <a:custGeom>
              <a:avLst/>
              <a:gdLst/>
              <a:ahLst/>
              <a:cxnLst/>
              <a:rect l="l" t="t" r="r" b="b"/>
              <a:pathLst>
                <a:path w="3164923" h="784492">
                  <a:moveTo>
                    <a:pt x="0" y="0"/>
                  </a:moveTo>
                  <a:lnTo>
                    <a:pt x="3164923" y="0"/>
                  </a:lnTo>
                  <a:lnTo>
                    <a:pt x="3164923" y="784492"/>
                  </a:lnTo>
                  <a:lnTo>
                    <a:pt x="0" y="784492"/>
                  </a:lnTo>
                  <a:lnTo>
                    <a:pt x="0" y="0"/>
                  </a:lnTo>
                  <a:close/>
                </a:path>
              </a:pathLst>
            </a:custGeom>
            <a:blipFill>
              <a:blip r:embed="rId5"/>
              <a:stretch>
                <a:fillRect/>
              </a:stretch>
            </a:blipFill>
          </p:spPr>
          <p:txBody>
            <a:bodyPr/>
            <a:lstStyle/>
            <a:p>
              <a:endParaRPr lang="en-US"/>
            </a:p>
          </p:txBody>
        </p:sp>
        <p:sp>
          <p:nvSpPr>
            <p:cNvPr id="15" name="TextBox 15">
              <a:extLst>
                <a:ext uri="{FF2B5EF4-FFF2-40B4-BE49-F238E27FC236}">
                  <a16:creationId xmlns:a16="http://schemas.microsoft.com/office/drawing/2014/main" id="{5366C33F-3607-7354-EE4C-696E73C28AD0}"/>
                </a:ext>
              </a:extLst>
            </p:cNvPr>
            <p:cNvSpPr txBox="1"/>
            <p:nvPr/>
          </p:nvSpPr>
          <p:spPr>
            <a:xfrm>
              <a:off x="1588227" y="796998"/>
              <a:ext cx="1582552" cy="147808"/>
            </a:xfrm>
            <a:prstGeom prst="rect">
              <a:avLst/>
            </a:prstGeom>
          </p:spPr>
          <p:txBody>
            <a:bodyPr lIns="0" tIns="0" rIns="0" bIns="0" rtlCol="0" anchor="t">
              <a:spAutoFit/>
            </a:bodyPr>
            <a:lstStyle/>
            <a:p>
              <a:pPr algn="r">
                <a:lnSpc>
                  <a:spcPts val="862"/>
                </a:lnSpc>
              </a:pPr>
              <a:r>
                <a:rPr lang="en-US" sz="837" b="1" spc="188">
                  <a:solidFill>
                    <a:srgbClr val="464547"/>
                  </a:solidFill>
                  <a:latin typeface="Montserrat Semi-Bold"/>
                  <a:ea typeface="Montserrat Semi-Bold"/>
                  <a:cs typeface="Montserrat Semi-Bold"/>
                  <a:sym typeface="Montserrat Semi-Bold"/>
                </a:rPr>
                <a:t>SYMPOSIUM</a:t>
              </a:r>
            </a:p>
          </p:txBody>
        </p:sp>
        <p:sp>
          <p:nvSpPr>
            <p:cNvPr id="16" name="TextBox 16">
              <a:extLst>
                <a:ext uri="{FF2B5EF4-FFF2-40B4-BE49-F238E27FC236}">
                  <a16:creationId xmlns:a16="http://schemas.microsoft.com/office/drawing/2014/main" id="{5E17BCB8-0B63-3FA6-DC04-D62D2512BE59}"/>
                </a:ext>
              </a:extLst>
            </p:cNvPr>
            <p:cNvSpPr txBox="1"/>
            <p:nvPr/>
          </p:nvSpPr>
          <p:spPr>
            <a:xfrm>
              <a:off x="0" y="0"/>
              <a:ext cx="3170779" cy="302366"/>
            </a:xfrm>
            <a:prstGeom prst="rect">
              <a:avLst/>
            </a:prstGeom>
          </p:spPr>
          <p:txBody>
            <a:bodyPr lIns="0" tIns="0" rIns="0" bIns="0" rtlCol="0" anchor="t">
              <a:spAutoFit/>
            </a:bodyPr>
            <a:lstStyle/>
            <a:p>
              <a:pPr algn="l">
                <a:lnSpc>
                  <a:spcPts val="862"/>
                </a:lnSpc>
              </a:pPr>
              <a:r>
                <a:rPr lang="en-US" sz="767" spc="19">
                  <a:solidFill>
                    <a:srgbClr val="464547"/>
                  </a:solidFill>
                  <a:latin typeface="Montserrat"/>
                  <a:ea typeface="Montserrat"/>
                  <a:cs typeface="Montserrat"/>
                  <a:sym typeface="Montserrat"/>
                </a:rPr>
                <a:t>THE 15TH ANNUAL</a:t>
              </a:r>
            </a:p>
            <a:p>
              <a:pPr algn="l">
                <a:lnSpc>
                  <a:spcPts val="862"/>
                </a:lnSpc>
              </a:pPr>
              <a:r>
                <a:rPr lang="en-US" sz="837" b="1" spc="20">
                  <a:solidFill>
                    <a:srgbClr val="464547"/>
                  </a:solidFill>
                  <a:latin typeface="Montserrat Semi-Bold"/>
                  <a:ea typeface="Montserrat Semi-Bold"/>
                  <a:cs typeface="Montserrat Semi-Bold"/>
                  <a:sym typeface="Montserrat Semi-Bold"/>
                </a:rPr>
                <a:t>ECONOMIC &amp; REAL ESTATE</a:t>
              </a:r>
            </a:p>
          </p:txBody>
        </p:sp>
      </p:grpSp>
      <p:sp>
        <p:nvSpPr>
          <p:cNvPr id="17" name="TextBox 16">
            <a:extLst>
              <a:ext uri="{FF2B5EF4-FFF2-40B4-BE49-F238E27FC236}">
                <a16:creationId xmlns:a16="http://schemas.microsoft.com/office/drawing/2014/main" id="{E8E14BA5-9134-70F4-A330-37CA1D742AF2}"/>
              </a:ext>
            </a:extLst>
          </p:cNvPr>
          <p:cNvSpPr txBox="1"/>
          <p:nvPr/>
        </p:nvSpPr>
        <p:spPr>
          <a:xfrm>
            <a:off x="164249" y="388921"/>
            <a:ext cx="9817951" cy="1077218"/>
          </a:xfrm>
          <a:prstGeom prst="rect">
            <a:avLst/>
          </a:prstGeom>
          <a:noFill/>
        </p:spPr>
        <p:txBody>
          <a:bodyPr wrap="square">
            <a:spAutoFit/>
          </a:bodyPr>
          <a:lstStyle/>
          <a:p>
            <a:r>
              <a:rPr lang="en-US" sz="6400" dirty="0"/>
              <a:t>Multifamily Challenges</a:t>
            </a:r>
          </a:p>
        </p:txBody>
      </p:sp>
      <p:sp>
        <p:nvSpPr>
          <p:cNvPr id="20" name="TextBox 12">
            <a:extLst>
              <a:ext uri="{FF2B5EF4-FFF2-40B4-BE49-F238E27FC236}">
                <a16:creationId xmlns:a16="http://schemas.microsoft.com/office/drawing/2014/main" id="{A1D0DAB6-854B-9EF4-16F4-C8B43CEF8949}"/>
              </a:ext>
            </a:extLst>
          </p:cNvPr>
          <p:cNvSpPr txBox="1"/>
          <p:nvPr/>
        </p:nvSpPr>
        <p:spPr>
          <a:xfrm>
            <a:off x="10285401" y="541322"/>
            <a:ext cx="6819221" cy="464865"/>
          </a:xfrm>
          <a:prstGeom prst="rect">
            <a:avLst/>
          </a:prstGeom>
        </p:spPr>
        <p:txBody>
          <a:bodyPr lIns="0" tIns="0" rIns="0" bIns="0" rtlCol="0" anchor="t">
            <a:spAutoFit/>
          </a:bodyPr>
          <a:lstStyle/>
          <a:p>
            <a:pPr algn="ctr">
              <a:lnSpc>
                <a:spcPts val="3609"/>
              </a:lnSpc>
            </a:pPr>
            <a:r>
              <a:rPr lang="en-US" sz="3007" b="1" dirty="0">
                <a:solidFill>
                  <a:srgbClr val="16697A"/>
                </a:solidFill>
                <a:latin typeface="Bebas Neue Bold"/>
                <a:ea typeface="Bebas Neue Bold"/>
                <a:cs typeface="Bebas Neue Bold"/>
                <a:sym typeface="Bebas Neue Bold"/>
              </a:rPr>
              <a:t>BREAKING GROUND: THE EMERGENCE OF A NEW ECONOMY</a:t>
            </a:r>
          </a:p>
        </p:txBody>
      </p:sp>
      <p:sp>
        <p:nvSpPr>
          <p:cNvPr id="19" name="TextBox 18">
            <a:extLst>
              <a:ext uri="{FF2B5EF4-FFF2-40B4-BE49-F238E27FC236}">
                <a16:creationId xmlns:a16="http://schemas.microsoft.com/office/drawing/2014/main" id="{0EB82475-3957-D7DE-8675-CB77412F8340}"/>
              </a:ext>
            </a:extLst>
          </p:cNvPr>
          <p:cNvSpPr txBox="1"/>
          <p:nvPr/>
        </p:nvSpPr>
        <p:spPr>
          <a:xfrm>
            <a:off x="475641" y="2871250"/>
            <a:ext cx="5943600" cy="1938992"/>
          </a:xfrm>
          <a:prstGeom prst="rect">
            <a:avLst/>
          </a:prstGeom>
          <a:noFill/>
        </p:spPr>
        <p:txBody>
          <a:bodyPr wrap="square">
            <a:spAutoFit/>
          </a:bodyPr>
          <a:lstStyle/>
          <a:p>
            <a:r>
              <a:rPr lang="en-US" dirty="0"/>
              <a:t>“New Orleans currently needs approximately 44,000 additional affordable rental units, yet only 239 new units were added in the past year… More than 40% of households spend more than half their income on rent, and family homelessness has surged by 69% in the last two years.” </a:t>
            </a:r>
            <a:r>
              <a:rPr lang="en-US" sz="1200" dirty="0"/>
              <a:t>– Brenda Breaux New Orleans Redevelopment Authority (NORA)</a:t>
            </a:r>
            <a:endParaRPr lang="en-US" dirty="0"/>
          </a:p>
        </p:txBody>
      </p:sp>
      <p:pic>
        <p:nvPicPr>
          <p:cNvPr id="25" name="Picture 24" descr="A close-up of a white background&#10;&#10;AI-generated content may be incorrect.">
            <a:extLst>
              <a:ext uri="{FF2B5EF4-FFF2-40B4-BE49-F238E27FC236}">
                <a16:creationId xmlns:a16="http://schemas.microsoft.com/office/drawing/2014/main" id="{A9A7F9B5-A34B-49E1-1122-0D4251B790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1400" y="1931005"/>
            <a:ext cx="7237174" cy="2077010"/>
          </a:xfrm>
          <a:prstGeom prst="rect">
            <a:avLst/>
          </a:prstGeom>
        </p:spPr>
      </p:pic>
      <p:sp>
        <p:nvSpPr>
          <p:cNvPr id="26" name="TextBox 25">
            <a:extLst>
              <a:ext uri="{FF2B5EF4-FFF2-40B4-BE49-F238E27FC236}">
                <a16:creationId xmlns:a16="http://schemas.microsoft.com/office/drawing/2014/main" id="{B7B784A6-E3AB-EC90-8083-8526DDE4C6F1}"/>
              </a:ext>
            </a:extLst>
          </p:cNvPr>
          <p:cNvSpPr txBox="1"/>
          <p:nvPr/>
        </p:nvSpPr>
        <p:spPr>
          <a:xfrm>
            <a:off x="7353735" y="3744705"/>
            <a:ext cx="68580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 2% of the city’s annual budget</a:t>
            </a:r>
          </a:p>
          <a:p>
            <a:pPr marL="285750" indent="-285750">
              <a:buFont typeface="Arial" panose="020B0604020202020204" pitchFamily="34" charset="0"/>
              <a:buChar char="•"/>
            </a:pPr>
            <a:r>
              <a:rPr lang="en-US" dirty="0"/>
              <a:t>Roughly $17M annually</a:t>
            </a:r>
          </a:p>
          <a:p>
            <a:pPr marL="285750" indent="-285750">
              <a:buFont typeface="Arial" panose="020B0604020202020204" pitchFamily="34" charset="0"/>
              <a:buChar char="•"/>
            </a:pPr>
            <a:r>
              <a:rPr lang="en-US" dirty="0"/>
              <a:t>Starting 2026</a:t>
            </a:r>
          </a:p>
          <a:p>
            <a:pPr marL="285750" indent="-285750">
              <a:buFont typeface="Arial" panose="020B0604020202020204" pitchFamily="34" charset="0"/>
              <a:buChar char="•"/>
            </a:pPr>
            <a:r>
              <a:rPr lang="en-US" dirty="0"/>
              <a:t>$1B over next 20 years paired with private &amp; federal funding sources</a:t>
            </a:r>
          </a:p>
        </p:txBody>
      </p:sp>
      <p:sp>
        <p:nvSpPr>
          <p:cNvPr id="28" name="TextBox 27">
            <a:extLst>
              <a:ext uri="{FF2B5EF4-FFF2-40B4-BE49-F238E27FC236}">
                <a16:creationId xmlns:a16="http://schemas.microsoft.com/office/drawing/2014/main" id="{C4AE96E3-EC11-D39B-131C-1D4F477DB33D}"/>
              </a:ext>
            </a:extLst>
          </p:cNvPr>
          <p:cNvSpPr txBox="1"/>
          <p:nvPr/>
        </p:nvSpPr>
        <p:spPr>
          <a:xfrm>
            <a:off x="463550" y="5159846"/>
            <a:ext cx="5943600" cy="1785104"/>
          </a:xfrm>
          <a:prstGeom prst="rect">
            <a:avLst/>
          </a:prstGeom>
          <a:noFill/>
        </p:spPr>
        <p:txBody>
          <a:bodyPr wrap="square">
            <a:spAutoFit/>
          </a:bodyPr>
          <a:lstStyle/>
          <a:p>
            <a:pPr algn="l" fontAlgn="base">
              <a:lnSpc>
                <a:spcPts val="1800"/>
              </a:lnSpc>
              <a:spcAft>
                <a:spcPts val="1200"/>
              </a:spcAft>
              <a:buFont typeface="Arial" panose="020B0604020202020204" pitchFamily="34" charset="0"/>
              <a:buChar char="•"/>
            </a:pPr>
            <a:r>
              <a:rPr lang="en-US" dirty="0"/>
              <a:t>Louisiana Bond Commission approves $38M for two New Orleans housing projects</a:t>
            </a:r>
          </a:p>
          <a:p>
            <a:pPr algn="l" fontAlgn="base">
              <a:lnSpc>
                <a:spcPts val="1800"/>
              </a:lnSpc>
              <a:spcAft>
                <a:spcPts val="1200"/>
              </a:spcAft>
              <a:buFont typeface="Arial" panose="020B0604020202020204" pitchFamily="34" charset="0"/>
              <a:buChar char="•"/>
            </a:pPr>
            <a:r>
              <a:rPr lang="en-US" dirty="0"/>
              <a:t>$22M allocated to Bywater development with 82 affordable units</a:t>
            </a:r>
          </a:p>
          <a:p>
            <a:pPr algn="l" fontAlgn="base">
              <a:lnSpc>
                <a:spcPts val="1800"/>
              </a:lnSpc>
              <a:spcAft>
                <a:spcPts val="1200"/>
              </a:spcAft>
              <a:buFont typeface="Arial" panose="020B0604020202020204" pitchFamily="34" charset="0"/>
              <a:buChar char="•"/>
            </a:pPr>
            <a:r>
              <a:rPr lang="en-US" dirty="0"/>
              <a:t>$16M to redevelop historic Touro Shakespeare site into senior housing</a:t>
            </a:r>
          </a:p>
        </p:txBody>
      </p:sp>
      <p:pic>
        <p:nvPicPr>
          <p:cNvPr id="30" name="Picture 29" descr="A person walking a dog in front of a building&#10;&#10;AI-generated content may be incorrect.">
            <a:extLst>
              <a:ext uri="{FF2B5EF4-FFF2-40B4-BE49-F238E27FC236}">
                <a16:creationId xmlns:a16="http://schemas.microsoft.com/office/drawing/2014/main" id="{1D35B311-F3CE-3988-E376-7B0095535E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5887" y="5433634"/>
            <a:ext cx="7528200" cy="4466329"/>
          </a:xfrm>
          <a:prstGeom prst="rect">
            <a:avLst/>
          </a:prstGeom>
        </p:spPr>
      </p:pic>
      <p:sp>
        <p:nvSpPr>
          <p:cNvPr id="31" name="Freeform 11">
            <a:extLst>
              <a:ext uri="{FF2B5EF4-FFF2-40B4-BE49-F238E27FC236}">
                <a16:creationId xmlns:a16="http://schemas.microsoft.com/office/drawing/2014/main" id="{F4689C7B-08DC-19B1-C8EB-C9974632248A}"/>
              </a:ext>
            </a:extLst>
          </p:cNvPr>
          <p:cNvSpPr/>
          <p:nvPr/>
        </p:nvSpPr>
        <p:spPr>
          <a:xfrm flipV="1">
            <a:off x="10896600" y="5694542"/>
            <a:ext cx="5220058" cy="1250408"/>
          </a:xfrm>
          <a:custGeom>
            <a:avLst/>
            <a:gdLst/>
            <a:ahLst/>
            <a:cxnLst/>
            <a:rect l="l" t="t" r="r" b="b"/>
            <a:pathLst>
              <a:path w="8836407" h="1966100">
                <a:moveTo>
                  <a:pt x="0" y="1966100"/>
                </a:moveTo>
                <a:lnTo>
                  <a:pt x="8836407" y="1966100"/>
                </a:lnTo>
                <a:lnTo>
                  <a:pt x="8836407" y="0"/>
                </a:lnTo>
                <a:lnTo>
                  <a:pt x="0" y="0"/>
                </a:lnTo>
                <a:lnTo>
                  <a:pt x="0" y="1966100"/>
                </a:lnTo>
                <a:close/>
              </a:path>
            </a:pathLst>
          </a:custGeom>
          <a:blipFill>
            <a:blip r:embed="rId3">
              <a:alphaModFix amt="5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2" name="TextBox 31">
            <a:extLst>
              <a:ext uri="{FF2B5EF4-FFF2-40B4-BE49-F238E27FC236}">
                <a16:creationId xmlns:a16="http://schemas.microsoft.com/office/drawing/2014/main" id="{BA360D27-A10D-4653-11CF-878D93237CE8}"/>
              </a:ext>
            </a:extLst>
          </p:cNvPr>
          <p:cNvSpPr txBox="1"/>
          <p:nvPr/>
        </p:nvSpPr>
        <p:spPr>
          <a:xfrm>
            <a:off x="15011400" y="7097782"/>
            <a:ext cx="3368230" cy="923330"/>
          </a:xfrm>
          <a:prstGeom prst="rect">
            <a:avLst/>
          </a:prstGeom>
          <a:noFill/>
        </p:spPr>
        <p:txBody>
          <a:bodyPr wrap="none" rtlCol="0">
            <a:spAutoFit/>
          </a:bodyPr>
          <a:lstStyle/>
          <a:p>
            <a:r>
              <a:rPr lang="en-US" dirty="0"/>
              <a:t>NSA(Poland Naval Base)</a:t>
            </a:r>
          </a:p>
          <a:p>
            <a:r>
              <a:rPr lang="en-US" dirty="0"/>
              <a:t>redevelopment</a:t>
            </a:r>
          </a:p>
          <a:p>
            <a:r>
              <a:rPr lang="en-US" dirty="0"/>
              <a:t>294 unit workforce housing</a:t>
            </a:r>
          </a:p>
        </p:txBody>
      </p:sp>
      <p:sp>
        <p:nvSpPr>
          <p:cNvPr id="21" name="TextBox 20">
            <a:extLst>
              <a:ext uri="{FF2B5EF4-FFF2-40B4-BE49-F238E27FC236}">
                <a16:creationId xmlns:a16="http://schemas.microsoft.com/office/drawing/2014/main" id="{21B0A5FB-63EC-0196-6824-AA10262D2DF8}"/>
              </a:ext>
            </a:extLst>
          </p:cNvPr>
          <p:cNvSpPr txBox="1"/>
          <p:nvPr/>
        </p:nvSpPr>
        <p:spPr>
          <a:xfrm>
            <a:off x="463550" y="7453750"/>
            <a:ext cx="6212152" cy="2031325"/>
          </a:xfrm>
          <a:prstGeom prst="rect">
            <a:avLst/>
          </a:prstGeom>
          <a:noFill/>
        </p:spPr>
        <p:txBody>
          <a:bodyPr wrap="square">
            <a:spAutoFit/>
          </a:bodyPr>
          <a:lstStyle/>
          <a:p>
            <a:r>
              <a:rPr lang="en-US" dirty="0"/>
              <a:t>Dedicated funding for affordable housing has shown to be successful in other cities, such as Washington, D.C. There, the program has produced over 9,000 new and rehabilitated units between its start in 2015 through 2022, according to the city's Housing and Community Development department.</a:t>
            </a:r>
          </a:p>
        </p:txBody>
      </p:sp>
    </p:spTree>
    <p:extLst>
      <p:ext uri="{BB962C8B-B14F-4D97-AF65-F5344CB8AC3E}">
        <p14:creationId xmlns:p14="http://schemas.microsoft.com/office/powerpoint/2010/main" val="3485564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8F34B-CF3F-83BE-CE43-21F74FE9D14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9E3B419-7DCF-B9EE-93C6-225086742599}"/>
              </a:ext>
            </a:extLst>
          </p:cNvPr>
          <p:cNvGrpSpPr/>
          <p:nvPr/>
        </p:nvGrpSpPr>
        <p:grpSpPr>
          <a:xfrm rot="5400000">
            <a:off x="723998" y="9038105"/>
            <a:ext cx="609404" cy="609404"/>
            <a:chOff x="0" y="0"/>
            <a:chExt cx="160501" cy="160501"/>
          </a:xfrm>
        </p:grpSpPr>
        <p:sp>
          <p:nvSpPr>
            <p:cNvPr id="3" name="Freeform 3">
              <a:extLst>
                <a:ext uri="{FF2B5EF4-FFF2-40B4-BE49-F238E27FC236}">
                  <a16:creationId xmlns:a16="http://schemas.microsoft.com/office/drawing/2014/main" id="{B90936C0-2B34-44BC-45E0-1186D6E9E50D}"/>
                </a:ext>
              </a:extLst>
            </p:cNvPr>
            <p:cNvSpPr/>
            <p:nvPr/>
          </p:nvSpPr>
          <p:spPr>
            <a:xfrm>
              <a:off x="0" y="0"/>
              <a:ext cx="160501" cy="160501"/>
            </a:xfrm>
            <a:custGeom>
              <a:avLst/>
              <a:gdLst/>
              <a:ahLst/>
              <a:cxnLst/>
              <a:rect l="l" t="t" r="r" b="b"/>
              <a:pathLst>
                <a:path w="160501" h="160501">
                  <a:moveTo>
                    <a:pt x="0" y="0"/>
                  </a:moveTo>
                  <a:lnTo>
                    <a:pt x="160501" y="0"/>
                  </a:lnTo>
                  <a:lnTo>
                    <a:pt x="160501" y="160501"/>
                  </a:lnTo>
                  <a:lnTo>
                    <a:pt x="0" y="160501"/>
                  </a:lnTo>
                  <a:close/>
                </a:path>
              </a:pathLst>
            </a:custGeom>
            <a:solidFill>
              <a:srgbClr val="B5121B"/>
            </a:solidFill>
          </p:spPr>
          <p:txBody>
            <a:bodyPr/>
            <a:lstStyle/>
            <a:p>
              <a:endParaRPr lang="en-US"/>
            </a:p>
          </p:txBody>
        </p:sp>
        <p:sp>
          <p:nvSpPr>
            <p:cNvPr id="4" name="TextBox 4">
              <a:extLst>
                <a:ext uri="{FF2B5EF4-FFF2-40B4-BE49-F238E27FC236}">
                  <a16:creationId xmlns:a16="http://schemas.microsoft.com/office/drawing/2014/main" id="{CCD9BD48-E1D0-0BF2-7AEE-B8220A4288C8}"/>
                </a:ext>
              </a:extLst>
            </p:cNvPr>
            <p:cNvSpPr txBox="1"/>
            <p:nvPr/>
          </p:nvSpPr>
          <p:spPr>
            <a:xfrm>
              <a:off x="0" y="-38100"/>
              <a:ext cx="160501" cy="198601"/>
            </a:xfrm>
            <a:prstGeom prst="rect">
              <a:avLst/>
            </a:prstGeom>
          </p:spPr>
          <p:txBody>
            <a:bodyPr lIns="50800" tIns="50800" rIns="50800" bIns="50800" rtlCol="0" anchor="ctr"/>
            <a:lstStyle/>
            <a:p>
              <a:pPr algn="ctr">
                <a:lnSpc>
                  <a:spcPts val="2659"/>
                </a:lnSpc>
              </a:pPr>
              <a:endParaRPr/>
            </a:p>
          </p:txBody>
        </p:sp>
      </p:grpSp>
      <p:grpSp>
        <p:nvGrpSpPr>
          <p:cNvPr id="5" name="Group 5">
            <a:extLst>
              <a:ext uri="{FF2B5EF4-FFF2-40B4-BE49-F238E27FC236}">
                <a16:creationId xmlns:a16="http://schemas.microsoft.com/office/drawing/2014/main" id="{90F73AC6-4171-836A-EE4C-3F741D1AA6DA}"/>
              </a:ext>
            </a:extLst>
          </p:cNvPr>
          <p:cNvGrpSpPr/>
          <p:nvPr/>
        </p:nvGrpSpPr>
        <p:grpSpPr>
          <a:xfrm rot="5400000">
            <a:off x="1708686" y="9038105"/>
            <a:ext cx="609404" cy="609404"/>
            <a:chOff x="0" y="0"/>
            <a:chExt cx="160501" cy="160501"/>
          </a:xfrm>
        </p:grpSpPr>
        <p:sp>
          <p:nvSpPr>
            <p:cNvPr id="6" name="Freeform 6">
              <a:extLst>
                <a:ext uri="{FF2B5EF4-FFF2-40B4-BE49-F238E27FC236}">
                  <a16:creationId xmlns:a16="http://schemas.microsoft.com/office/drawing/2014/main" id="{A1D25D8A-DEC1-5D7E-96F9-55D4FC444568}"/>
                </a:ext>
              </a:extLst>
            </p:cNvPr>
            <p:cNvSpPr/>
            <p:nvPr/>
          </p:nvSpPr>
          <p:spPr>
            <a:xfrm>
              <a:off x="0" y="0"/>
              <a:ext cx="160501" cy="160501"/>
            </a:xfrm>
            <a:custGeom>
              <a:avLst/>
              <a:gdLst/>
              <a:ahLst/>
              <a:cxnLst/>
              <a:rect l="l" t="t" r="r" b="b"/>
              <a:pathLst>
                <a:path w="160501" h="160501">
                  <a:moveTo>
                    <a:pt x="0" y="0"/>
                  </a:moveTo>
                  <a:lnTo>
                    <a:pt x="160501" y="0"/>
                  </a:lnTo>
                  <a:lnTo>
                    <a:pt x="160501" y="160501"/>
                  </a:lnTo>
                  <a:lnTo>
                    <a:pt x="0" y="160501"/>
                  </a:lnTo>
                  <a:close/>
                </a:path>
              </a:pathLst>
            </a:custGeom>
            <a:solidFill>
              <a:srgbClr val="8E8E97"/>
            </a:solidFill>
          </p:spPr>
          <p:txBody>
            <a:bodyPr/>
            <a:lstStyle/>
            <a:p>
              <a:endParaRPr lang="en-US"/>
            </a:p>
          </p:txBody>
        </p:sp>
        <p:sp>
          <p:nvSpPr>
            <p:cNvPr id="7" name="TextBox 7">
              <a:extLst>
                <a:ext uri="{FF2B5EF4-FFF2-40B4-BE49-F238E27FC236}">
                  <a16:creationId xmlns:a16="http://schemas.microsoft.com/office/drawing/2014/main" id="{07B378D6-3E50-15FD-5E1D-7FAFE8A650C4}"/>
                </a:ext>
              </a:extLst>
            </p:cNvPr>
            <p:cNvSpPr txBox="1"/>
            <p:nvPr/>
          </p:nvSpPr>
          <p:spPr>
            <a:xfrm>
              <a:off x="0" y="-38100"/>
              <a:ext cx="160501" cy="198601"/>
            </a:xfrm>
            <a:prstGeom prst="rect">
              <a:avLst/>
            </a:prstGeom>
          </p:spPr>
          <p:txBody>
            <a:bodyPr lIns="50800" tIns="50800" rIns="50800" bIns="50800" rtlCol="0" anchor="ctr"/>
            <a:lstStyle/>
            <a:p>
              <a:pPr algn="ctr">
                <a:lnSpc>
                  <a:spcPts val="2659"/>
                </a:lnSpc>
              </a:pPr>
              <a:endParaRPr/>
            </a:p>
          </p:txBody>
        </p:sp>
      </p:grpSp>
      <p:grpSp>
        <p:nvGrpSpPr>
          <p:cNvPr id="8" name="Group 8">
            <a:extLst>
              <a:ext uri="{FF2B5EF4-FFF2-40B4-BE49-F238E27FC236}">
                <a16:creationId xmlns:a16="http://schemas.microsoft.com/office/drawing/2014/main" id="{F6D25088-2F3A-6301-297D-DDF59D5C7660}"/>
              </a:ext>
            </a:extLst>
          </p:cNvPr>
          <p:cNvGrpSpPr/>
          <p:nvPr/>
        </p:nvGrpSpPr>
        <p:grpSpPr>
          <a:xfrm rot="5400000">
            <a:off x="2693375" y="9038105"/>
            <a:ext cx="609404" cy="609404"/>
            <a:chOff x="0" y="0"/>
            <a:chExt cx="160501" cy="160501"/>
          </a:xfrm>
        </p:grpSpPr>
        <p:sp>
          <p:nvSpPr>
            <p:cNvPr id="9" name="Freeform 9">
              <a:extLst>
                <a:ext uri="{FF2B5EF4-FFF2-40B4-BE49-F238E27FC236}">
                  <a16:creationId xmlns:a16="http://schemas.microsoft.com/office/drawing/2014/main" id="{81B34845-1BC4-B387-8321-C58A7ACDFFAD}"/>
                </a:ext>
              </a:extLst>
            </p:cNvPr>
            <p:cNvSpPr/>
            <p:nvPr/>
          </p:nvSpPr>
          <p:spPr>
            <a:xfrm>
              <a:off x="0" y="0"/>
              <a:ext cx="160501" cy="160501"/>
            </a:xfrm>
            <a:custGeom>
              <a:avLst/>
              <a:gdLst/>
              <a:ahLst/>
              <a:cxnLst/>
              <a:rect l="l" t="t" r="r" b="b"/>
              <a:pathLst>
                <a:path w="160501" h="160501">
                  <a:moveTo>
                    <a:pt x="0" y="0"/>
                  </a:moveTo>
                  <a:lnTo>
                    <a:pt x="160501" y="0"/>
                  </a:lnTo>
                  <a:lnTo>
                    <a:pt x="160501" y="160501"/>
                  </a:lnTo>
                  <a:lnTo>
                    <a:pt x="0" y="160501"/>
                  </a:lnTo>
                  <a:close/>
                </a:path>
              </a:pathLst>
            </a:custGeom>
            <a:solidFill>
              <a:srgbClr val="16697A"/>
            </a:solidFill>
          </p:spPr>
          <p:txBody>
            <a:bodyPr/>
            <a:lstStyle/>
            <a:p>
              <a:endParaRPr lang="en-US"/>
            </a:p>
          </p:txBody>
        </p:sp>
        <p:sp>
          <p:nvSpPr>
            <p:cNvPr id="10" name="TextBox 10">
              <a:extLst>
                <a:ext uri="{FF2B5EF4-FFF2-40B4-BE49-F238E27FC236}">
                  <a16:creationId xmlns:a16="http://schemas.microsoft.com/office/drawing/2014/main" id="{1EB0DB72-47CD-E494-2106-C54BFBFAB15E}"/>
                </a:ext>
              </a:extLst>
            </p:cNvPr>
            <p:cNvSpPr txBox="1"/>
            <p:nvPr/>
          </p:nvSpPr>
          <p:spPr>
            <a:xfrm>
              <a:off x="0" y="-38100"/>
              <a:ext cx="160501" cy="198601"/>
            </a:xfrm>
            <a:prstGeom prst="rect">
              <a:avLst/>
            </a:prstGeom>
          </p:spPr>
          <p:txBody>
            <a:bodyPr lIns="50800" tIns="50800" rIns="50800" bIns="50800" rtlCol="0" anchor="ctr"/>
            <a:lstStyle/>
            <a:p>
              <a:pPr algn="ctr">
                <a:lnSpc>
                  <a:spcPts val="2659"/>
                </a:lnSpc>
              </a:pPr>
              <a:endParaRPr/>
            </a:p>
          </p:txBody>
        </p:sp>
      </p:grpSp>
      <p:sp>
        <p:nvSpPr>
          <p:cNvPr id="11" name="Freeform 11">
            <a:extLst>
              <a:ext uri="{FF2B5EF4-FFF2-40B4-BE49-F238E27FC236}">
                <a16:creationId xmlns:a16="http://schemas.microsoft.com/office/drawing/2014/main" id="{307968E4-AFB4-234F-7788-76C044F1D7B6}"/>
              </a:ext>
            </a:extLst>
          </p:cNvPr>
          <p:cNvSpPr/>
          <p:nvPr/>
        </p:nvSpPr>
        <p:spPr>
          <a:xfrm flipV="1">
            <a:off x="9810097" y="853787"/>
            <a:ext cx="8836407" cy="1966100"/>
          </a:xfrm>
          <a:custGeom>
            <a:avLst/>
            <a:gdLst/>
            <a:ahLst/>
            <a:cxnLst/>
            <a:rect l="l" t="t" r="r" b="b"/>
            <a:pathLst>
              <a:path w="8836407" h="1966100">
                <a:moveTo>
                  <a:pt x="0" y="1966100"/>
                </a:moveTo>
                <a:lnTo>
                  <a:pt x="8836407" y="1966100"/>
                </a:lnTo>
                <a:lnTo>
                  <a:pt x="8836407" y="0"/>
                </a:lnTo>
                <a:lnTo>
                  <a:pt x="0" y="0"/>
                </a:lnTo>
                <a:lnTo>
                  <a:pt x="0" y="1966100"/>
                </a:lnTo>
                <a:close/>
              </a:path>
            </a:pathLst>
          </a:custGeom>
          <a:blipFill>
            <a:blip r:embed="rId3">
              <a:alphaModFix amt="5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a:extLst>
              <a:ext uri="{FF2B5EF4-FFF2-40B4-BE49-F238E27FC236}">
                <a16:creationId xmlns:a16="http://schemas.microsoft.com/office/drawing/2014/main" id="{729DCB76-844F-E3C5-6904-5645B2CED229}"/>
              </a:ext>
            </a:extLst>
          </p:cNvPr>
          <p:cNvSpPr txBox="1"/>
          <p:nvPr/>
        </p:nvSpPr>
        <p:spPr>
          <a:xfrm>
            <a:off x="658945" y="1836837"/>
            <a:ext cx="8836407" cy="476605"/>
          </a:xfrm>
          <a:prstGeom prst="rect">
            <a:avLst/>
          </a:prstGeom>
        </p:spPr>
        <p:txBody>
          <a:bodyPr wrap="square" lIns="0" tIns="0" rIns="0" bIns="0" rtlCol="0" anchor="t">
            <a:spAutoFit/>
          </a:bodyPr>
          <a:lstStyle/>
          <a:p>
            <a:pPr>
              <a:lnSpc>
                <a:spcPts val="3609"/>
              </a:lnSpc>
            </a:pPr>
            <a:r>
              <a:rPr lang="en-US" sz="6000" b="1" dirty="0">
                <a:solidFill>
                  <a:srgbClr val="16697A"/>
                </a:solidFill>
                <a:latin typeface="Bebas Neue Bold"/>
                <a:ea typeface="Bebas Neue Bold"/>
                <a:cs typeface="Bebas Neue Bold"/>
                <a:sym typeface="Bebas Neue Bold"/>
              </a:rPr>
              <a:t>Investment sales</a:t>
            </a:r>
          </a:p>
        </p:txBody>
      </p:sp>
      <p:grpSp>
        <p:nvGrpSpPr>
          <p:cNvPr id="13" name="Group 13">
            <a:extLst>
              <a:ext uri="{FF2B5EF4-FFF2-40B4-BE49-F238E27FC236}">
                <a16:creationId xmlns:a16="http://schemas.microsoft.com/office/drawing/2014/main" id="{8D608D69-26BD-AFE8-D2FC-AB466D3DCE01}"/>
              </a:ext>
            </a:extLst>
          </p:cNvPr>
          <p:cNvGrpSpPr/>
          <p:nvPr/>
        </p:nvGrpSpPr>
        <p:grpSpPr>
          <a:xfrm>
            <a:off x="15427820" y="9258300"/>
            <a:ext cx="2378084" cy="708605"/>
            <a:chOff x="0" y="0"/>
            <a:chExt cx="3170779" cy="944806"/>
          </a:xfrm>
        </p:grpSpPr>
        <p:sp>
          <p:nvSpPr>
            <p:cNvPr id="14" name="Freeform 14">
              <a:extLst>
                <a:ext uri="{FF2B5EF4-FFF2-40B4-BE49-F238E27FC236}">
                  <a16:creationId xmlns:a16="http://schemas.microsoft.com/office/drawing/2014/main" id="{FF80C44E-E832-BA12-543D-9DD4AECEA1E9}"/>
                </a:ext>
              </a:extLst>
            </p:cNvPr>
            <p:cNvSpPr/>
            <p:nvPr/>
          </p:nvSpPr>
          <p:spPr>
            <a:xfrm>
              <a:off x="91" y="121859"/>
              <a:ext cx="3164923" cy="784492"/>
            </a:xfrm>
            <a:custGeom>
              <a:avLst/>
              <a:gdLst/>
              <a:ahLst/>
              <a:cxnLst/>
              <a:rect l="l" t="t" r="r" b="b"/>
              <a:pathLst>
                <a:path w="3164923" h="784492">
                  <a:moveTo>
                    <a:pt x="0" y="0"/>
                  </a:moveTo>
                  <a:lnTo>
                    <a:pt x="3164923" y="0"/>
                  </a:lnTo>
                  <a:lnTo>
                    <a:pt x="3164923" y="784492"/>
                  </a:lnTo>
                  <a:lnTo>
                    <a:pt x="0" y="784492"/>
                  </a:lnTo>
                  <a:lnTo>
                    <a:pt x="0" y="0"/>
                  </a:lnTo>
                  <a:close/>
                </a:path>
              </a:pathLst>
            </a:custGeom>
            <a:blipFill>
              <a:blip r:embed="rId5"/>
              <a:stretch>
                <a:fillRect/>
              </a:stretch>
            </a:blipFill>
          </p:spPr>
          <p:txBody>
            <a:bodyPr/>
            <a:lstStyle/>
            <a:p>
              <a:endParaRPr lang="en-US"/>
            </a:p>
          </p:txBody>
        </p:sp>
        <p:sp>
          <p:nvSpPr>
            <p:cNvPr id="15" name="TextBox 15">
              <a:extLst>
                <a:ext uri="{FF2B5EF4-FFF2-40B4-BE49-F238E27FC236}">
                  <a16:creationId xmlns:a16="http://schemas.microsoft.com/office/drawing/2014/main" id="{65F2BBA1-D178-0599-940F-B8AE415E5F0F}"/>
                </a:ext>
              </a:extLst>
            </p:cNvPr>
            <p:cNvSpPr txBox="1"/>
            <p:nvPr/>
          </p:nvSpPr>
          <p:spPr>
            <a:xfrm>
              <a:off x="1588227" y="796998"/>
              <a:ext cx="1582552" cy="147808"/>
            </a:xfrm>
            <a:prstGeom prst="rect">
              <a:avLst/>
            </a:prstGeom>
          </p:spPr>
          <p:txBody>
            <a:bodyPr lIns="0" tIns="0" rIns="0" bIns="0" rtlCol="0" anchor="t">
              <a:spAutoFit/>
            </a:bodyPr>
            <a:lstStyle/>
            <a:p>
              <a:pPr algn="r">
                <a:lnSpc>
                  <a:spcPts val="862"/>
                </a:lnSpc>
              </a:pPr>
              <a:r>
                <a:rPr lang="en-US" sz="837" b="1" spc="188">
                  <a:solidFill>
                    <a:srgbClr val="464547"/>
                  </a:solidFill>
                  <a:latin typeface="Montserrat Semi-Bold"/>
                  <a:ea typeface="Montserrat Semi-Bold"/>
                  <a:cs typeface="Montserrat Semi-Bold"/>
                  <a:sym typeface="Montserrat Semi-Bold"/>
                </a:rPr>
                <a:t>SYMPOSIUM</a:t>
              </a:r>
            </a:p>
          </p:txBody>
        </p:sp>
        <p:sp>
          <p:nvSpPr>
            <p:cNvPr id="16" name="TextBox 16">
              <a:extLst>
                <a:ext uri="{FF2B5EF4-FFF2-40B4-BE49-F238E27FC236}">
                  <a16:creationId xmlns:a16="http://schemas.microsoft.com/office/drawing/2014/main" id="{39BC7848-75F3-267A-A370-4750103AB2B2}"/>
                </a:ext>
              </a:extLst>
            </p:cNvPr>
            <p:cNvSpPr txBox="1"/>
            <p:nvPr/>
          </p:nvSpPr>
          <p:spPr>
            <a:xfrm>
              <a:off x="0" y="0"/>
              <a:ext cx="3170779" cy="302366"/>
            </a:xfrm>
            <a:prstGeom prst="rect">
              <a:avLst/>
            </a:prstGeom>
          </p:spPr>
          <p:txBody>
            <a:bodyPr lIns="0" tIns="0" rIns="0" bIns="0" rtlCol="0" anchor="t">
              <a:spAutoFit/>
            </a:bodyPr>
            <a:lstStyle/>
            <a:p>
              <a:pPr algn="l">
                <a:lnSpc>
                  <a:spcPts val="862"/>
                </a:lnSpc>
              </a:pPr>
              <a:r>
                <a:rPr lang="en-US" sz="767" spc="19">
                  <a:solidFill>
                    <a:srgbClr val="464547"/>
                  </a:solidFill>
                  <a:latin typeface="Montserrat"/>
                  <a:ea typeface="Montserrat"/>
                  <a:cs typeface="Montserrat"/>
                  <a:sym typeface="Montserrat"/>
                </a:rPr>
                <a:t>THE 15TH ANNUAL</a:t>
              </a:r>
            </a:p>
            <a:p>
              <a:pPr algn="l">
                <a:lnSpc>
                  <a:spcPts val="862"/>
                </a:lnSpc>
              </a:pPr>
              <a:r>
                <a:rPr lang="en-US" sz="837" b="1" spc="20">
                  <a:solidFill>
                    <a:srgbClr val="464547"/>
                  </a:solidFill>
                  <a:latin typeface="Montserrat Semi-Bold"/>
                  <a:ea typeface="Montserrat Semi-Bold"/>
                  <a:cs typeface="Montserrat Semi-Bold"/>
                  <a:sym typeface="Montserrat Semi-Bold"/>
                </a:rPr>
                <a:t>ECONOMIC &amp; REAL ESTATE</a:t>
              </a:r>
            </a:p>
          </p:txBody>
        </p:sp>
      </p:grpSp>
      <p:sp>
        <p:nvSpPr>
          <p:cNvPr id="20" name="TextBox 12">
            <a:extLst>
              <a:ext uri="{FF2B5EF4-FFF2-40B4-BE49-F238E27FC236}">
                <a16:creationId xmlns:a16="http://schemas.microsoft.com/office/drawing/2014/main" id="{317F6D53-0D2C-E705-C3C8-A4F392D4AE42}"/>
              </a:ext>
            </a:extLst>
          </p:cNvPr>
          <p:cNvSpPr txBox="1"/>
          <p:nvPr/>
        </p:nvSpPr>
        <p:spPr>
          <a:xfrm>
            <a:off x="10285401" y="541322"/>
            <a:ext cx="6819221" cy="464865"/>
          </a:xfrm>
          <a:prstGeom prst="rect">
            <a:avLst/>
          </a:prstGeom>
        </p:spPr>
        <p:txBody>
          <a:bodyPr lIns="0" tIns="0" rIns="0" bIns="0" rtlCol="0" anchor="t">
            <a:spAutoFit/>
          </a:bodyPr>
          <a:lstStyle/>
          <a:p>
            <a:pPr algn="ctr">
              <a:lnSpc>
                <a:spcPts val="3609"/>
              </a:lnSpc>
            </a:pPr>
            <a:r>
              <a:rPr lang="en-US" sz="3007" b="1" dirty="0">
                <a:solidFill>
                  <a:srgbClr val="16697A"/>
                </a:solidFill>
                <a:latin typeface="Bebas Neue Bold"/>
                <a:ea typeface="Bebas Neue Bold"/>
                <a:cs typeface="Bebas Neue Bold"/>
                <a:sym typeface="Bebas Neue Bold"/>
              </a:rPr>
              <a:t>BREAKING GROUND: THE EMERGENCE OF A NEW ECONOMY</a:t>
            </a:r>
          </a:p>
        </p:txBody>
      </p:sp>
      <p:sp>
        <p:nvSpPr>
          <p:cNvPr id="19" name="TextBox 18">
            <a:extLst>
              <a:ext uri="{FF2B5EF4-FFF2-40B4-BE49-F238E27FC236}">
                <a16:creationId xmlns:a16="http://schemas.microsoft.com/office/drawing/2014/main" id="{0ED0085E-6F83-77C1-8A7A-A485EE8CA2DF}"/>
              </a:ext>
            </a:extLst>
          </p:cNvPr>
          <p:cNvSpPr txBox="1"/>
          <p:nvPr/>
        </p:nvSpPr>
        <p:spPr>
          <a:xfrm>
            <a:off x="381000" y="2596001"/>
            <a:ext cx="7098171" cy="2862322"/>
          </a:xfrm>
          <a:prstGeom prst="rect">
            <a:avLst/>
          </a:prstGeom>
          <a:noFill/>
        </p:spPr>
        <p:txBody>
          <a:bodyPr wrap="square">
            <a:spAutoFit/>
          </a:bodyPr>
          <a:lstStyle/>
          <a:p>
            <a:r>
              <a:rPr lang="en-US" dirty="0"/>
              <a:t>Many limited partners are currently tied up in existing commitments. With liquidity constrained, they’re reluctant to commit fresh capital until they see distributions or asset sales materialize.</a:t>
            </a:r>
          </a:p>
          <a:p>
            <a:endParaRPr lang="en-US" dirty="0"/>
          </a:p>
          <a:p>
            <a:r>
              <a:rPr lang="en-US" dirty="0"/>
              <a:t>Selling is difficult when valuations haven’t recovered and interest rates remain elevated. There’s a lot of capital waiting to be recycled, Investors want to see realized returns before they re-up, but that’s tough in a market where buyers are cautious and values are still depressed.</a:t>
            </a:r>
          </a:p>
        </p:txBody>
      </p:sp>
      <p:pic>
        <p:nvPicPr>
          <p:cNvPr id="21" name="Picture 20" descr="A screenshot of a computer screen&#10;&#10;AI-generated content may be incorrect.">
            <a:extLst>
              <a:ext uri="{FF2B5EF4-FFF2-40B4-BE49-F238E27FC236}">
                <a16:creationId xmlns:a16="http://schemas.microsoft.com/office/drawing/2014/main" id="{EFE2C5C5-CB1E-2843-699E-862DAD43C4A8}"/>
              </a:ext>
            </a:extLst>
          </p:cNvPr>
          <p:cNvPicPr>
            <a:picLocks noChangeAspect="1"/>
          </p:cNvPicPr>
          <p:nvPr/>
        </p:nvPicPr>
        <p:blipFill>
          <a:blip r:embed="rId6">
            <a:extLst>
              <a:ext uri="{28A0092B-C50C-407E-A947-70E740481C1C}">
                <a14:useLocalDpi xmlns:a14="http://schemas.microsoft.com/office/drawing/2010/main" val="0"/>
              </a:ext>
            </a:extLst>
          </a:blip>
          <a:srcRect r="20802"/>
          <a:stretch>
            <a:fillRect/>
          </a:stretch>
        </p:blipFill>
        <p:spPr>
          <a:xfrm>
            <a:off x="7862193" y="5769399"/>
            <a:ext cx="5625207" cy="4143735"/>
          </a:xfrm>
          <a:prstGeom prst="rect">
            <a:avLst/>
          </a:prstGeom>
        </p:spPr>
      </p:pic>
      <p:pic>
        <p:nvPicPr>
          <p:cNvPr id="23" name="Picture 22" descr="A screenshot of a graph&#10;&#10;AI-generated content may be incorrect.">
            <a:extLst>
              <a:ext uri="{FF2B5EF4-FFF2-40B4-BE49-F238E27FC236}">
                <a16:creationId xmlns:a16="http://schemas.microsoft.com/office/drawing/2014/main" id="{4975B090-A1BF-9CC8-2A01-637C0EAA5EF4}"/>
              </a:ext>
            </a:extLst>
          </p:cNvPr>
          <p:cNvPicPr>
            <a:picLocks noChangeAspect="1"/>
          </p:cNvPicPr>
          <p:nvPr/>
        </p:nvPicPr>
        <p:blipFill>
          <a:blip r:embed="rId7">
            <a:extLst>
              <a:ext uri="{28A0092B-C50C-407E-A947-70E740481C1C}">
                <a14:useLocalDpi xmlns:a14="http://schemas.microsoft.com/office/drawing/2010/main" val="0"/>
              </a:ext>
            </a:extLst>
          </a:blip>
          <a:srcRect r="20410"/>
          <a:stretch>
            <a:fillRect/>
          </a:stretch>
        </p:blipFill>
        <p:spPr>
          <a:xfrm>
            <a:off x="7909224" y="1554278"/>
            <a:ext cx="5578176" cy="4083912"/>
          </a:xfrm>
          <a:prstGeom prst="rect">
            <a:avLst/>
          </a:prstGeom>
        </p:spPr>
      </p:pic>
      <p:grpSp>
        <p:nvGrpSpPr>
          <p:cNvPr id="32" name="Group 31">
            <a:extLst>
              <a:ext uri="{FF2B5EF4-FFF2-40B4-BE49-F238E27FC236}">
                <a16:creationId xmlns:a16="http://schemas.microsoft.com/office/drawing/2014/main" id="{F0FBD8B8-FDE1-0491-9504-8CFE85E7FAC9}"/>
              </a:ext>
            </a:extLst>
          </p:cNvPr>
          <p:cNvGrpSpPr/>
          <p:nvPr/>
        </p:nvGrpSpPr>
        <p:grpSpPr>
          <a:xfrm>
            <a:off x="13697759" y="6204811"/>
            <a:ext cx="2420159" cy="369332"/>
            <a:chOff x="13697759" y="6204811"/>
            <a:chExt cx="2420159" cy="369332"/>
          </a:xfrm>
        </p:grpSpPr>
        <p:grpSp>
          <p:nvGrpSpPr>
            <p:cNvPr id="28" name="Group 27">
              <a:extLst>
                <a:ext uri="{FF2B5EF4-FFF2-40B4-BE49-F238E27FC236}">
                  <a16:creationId xmlns:a16="http://schemas.microsoft.com/office/drawing/2014/main" id="{9BA2F9C0-066C-B539-8B4F-EB685CB90EC8}"/>
                </a:ext>
              </a:extLst>
            </p:cNvPr>
            <p:cNvGrpSpPr/>
            <p:nvPr/>
          </p:nvGrpSpPr>
          <p:grpSpPr>
            <a:xfrm>
              <a:off x="13697759" y="6320967"/>
              <a:ext cx="742123" cy="137021"/>
              <a:chOff x="13639800" y="2524770"/>
              <a:chExt cx="742123" cy="137021"/>
            </a:xfrm>
          </p:grpSpPr>
          <p:cxnSp>
            <p:nvCxnSpPr>
              <p:cNvPr id="29" name="Straight Connector 28">
                <a:extLst>
                  <a:ext uri="{FF2B5EF4-FFF2-40B4-BE49-F238E27FC236}">
                    <a16:creationId xmlns:a16="http://schemas.microsoft.com/office/drawing/2014/main" id="{2DE170CA-09C6-D97A-EFAA-E0914C415844}"/>
                  </a:ext>
                </a:extLst>
              </p:cNvPr>
              <p:cNvCxnSpPr/>
              <p:nvPr/>
            </p:nvCxnSpPr>
            <p:spPr>
              <a:xfrm>
                <a:off x="13639800" y="2596001"/>
                <a:ext cx="685800" cy="0"/>
              </a:xfrm>
              <a:prstGeom prst="line">
                <a:avLst/>
              </a:prstGeom>
              <a:ln w="38100">
                <a:solidFill>
                  <a:srgbClr val="D47479"/>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3E9B174D-B929-1E08-C2AB-500FBC2D1C24}"/>
                  </a:ext>
                </a:extLst>
              </p:cNvPr>
              <p:cNvSpPr/>
              <p:nvPr/>
            </p:nvSpPr>
            <p:spPr>
              <a:xfrm>
                <a:off x="14269277" y="2524770"/>
                <a:ext cx="112646" cy="137021"/>
              </a:xfrm>
              <a:prstGeom prst="ellipse">
                <a:avLst/>
              </a:prstGeom>
              <a:solidFill>
                <a:srgbClr val="D47479"/>
              </a:solidFill>
              <a:ln>
                <a:solidFill>
                  <a:srgbClr val="D474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83B6409C-9185-7405-541B-CAA97649F0F8}"/>
                </a:ext>
              </a:extLst>
            </p:cNvPr>
            <p:cNvSpPr txBox="1"/>
            <p:nvPr/>
          </p:nvSpPr>
          <p:spPr>
            <a:xfrm>
              <a:off x="14441518" y="6204811"/>
              <a:ext cx="1676400" cy="369332"/>
            </a:xfrm>
            <a:prstGeom prst="rect">
              <a:avLst/>
            </a:prstGeom>
            <a:noFill/>
          </p:spPr>
          <p:txBody>
            <a:bodyPr wrap="square" rtlCol="0">
              <a:spAutoFit/>
            </a:bodyPr>
            <a:lstStyle/>
            <a:p>
              <a:r>
                <a:rPr lang="en-US" dirty="0"/>
                <a:t>8.4% - 2024</a:t>
              </a:r>
            </a:p>
          </p:txBody>
        </p:sp>
      </p:grpSp>
      <p:grpSp>
        <p:nvGrpSpPr>
          <p:cNvPr id="33" name="Group 32">
            <a:extLst>
              <a:ext uri="{FF2B5EF4-FFF2-40B4-BE49-F238E27FC236}">
                <a16:creationId xmlns:a16="http://schemas.microsoft.com/office/drawing/2014/main" id="{53FABD15-657C-A09B-760C-786D216A4FAF}"/>
              </a:ext>
            </a:extLst>
          </p:cNvPr>
          <p:cNvGrpSpPr/>
          <p:nvPr/>
        </p:nvGrpSpPr>
        <p:grpSpPr>
          <a:xfrm>
            <a:off x="13646792" y="3627593"/>
            <a:ext cx="2420159" cy="369332"/>
            <a:chOff x="13697759" y="6204811"/>
            <a:chExt cx="2420159" cy="369332"/>
          </a:xfrm>
        </p:grpSpPr>
        <p:grpSp>
          <p:nvGrpSpPr>
            <p:cNvPr id="34" name="Group 33">
              <a:extLst>
                <a:ext uri="{FF2B5EF4-FFF2-40B4-BE49-F238E27FC236}">
                  <a16:creationId xmlns:a16="http://schemas.microsoft.com/office/drawing/2014/main" id="{E741642E-58DE-8786-FC64-180B4BA320F8}"/>
                </a:ext>
              </a:extLst>
            </p:cNvPr>
            <p:cNvGrpSpPr/>
            <p:nvPr/>
          </p:nvGrpSpPr>
          <p:grpSpPr>
            <a:xfrm>
              <a:off x="13697759" y="6320967"/>
              <a:ext cx="742123" cy="137021"/>
              <a:chOff x="13639800" y="2524770"/>
              <a:chExt cx="742123" cy="137021"/>
            </a:xfrm>
          </p:grpSpPr>
          <p:cxnSp>
            <p:nvCxnSpPr>
              <p:cNvPr id="36" name="Straight Connector 35">
                <a:extLst>
                  <a:ext uri="{FF2B5EF4-FFF2-40B4-BE49-F238E27FC236}">
                    <a16:creationId xmlns:a16="http://schemas.microsoft.com/office/drawing/2014/main" id="{B79921DD-51B4-227E-0169-66B013EFC1B3}"/>
                  </a:ext>
                </a:extLst>
              </p:cNvPr>
              <p:cNvCxnSpPr/>
              <p:nvPr/>
            </p:nvCxnSpPr>
            <p:spPr>
              <a:xfrm>
                <a:off x="13639800" y="2596001"/>
                <a:ext cx="685800" cy="0"/>
              </a:xfrm>
              <a:prstGeom prst="line">
                <a:avLst/>
              </a:prstGeom>
              <a:ln w="38100">
                <a:solidFill>
                  <a:srgbClr val="D47479"/>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317968E3-BC67-2452-277F-CF8DBE313691}"/>
                  </a:ext>
                </a:extLst>
              </p:cNvPr>
              <p:cNvSpPr/>
              <p:nvPr/>
            </p:nvSpPr>
            <p:spPr>
              <a:xfrm>
                <a:off x="14269277" y="2524770"/>
                <a:ext cx="112646" cy="137021"/>
              </a:xfrm>
              <a:prstGeom prst="ellipse">
                <a:avLst/>
              </a:prstGeom>
              <a:solidFill>
                <a:srgbClr val="D47479"/>
              </a:solidFill>
              <a:ln>
                <a:solidFill>
                  <a:srgbClr val="D474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B56384E2-A51A-9743-A427-4794CCC5C2A8}"/>
                </a:ext>
              </a:extLst>
            </p:cNvPr>
            <p:cNvSpPr txBox="1"/>
            <p:nvPr/>
          </p:nvSpPr>
          <p:spPr>
            <a:xfrm>
              <a:off x="14441518" y="6204811"/>
              <a:ext cx="1676400" cy="369332"/>
            </a:xfrm>
            <a:prstGeom prst="rect">
              <a:avLst/>
            </a:prstGeom>
            <a:noFill/>
          </p:spPr>
          <p:txBody>
            <a:bodyPr wrap="square" rtlCol="0">
              <a:spAutoFit/>
            </a:bodyPr>
            <a:lstStyle/>
            <a:p>
              <a:r>
                <a:rPr lang="en-US" dirty="0"/>
                <a:t>$112M - 2024</a:t>
              </a:r>
            </a:p>
          </p:txBody>
        </p:sp>
      </p:grpSp>
      <p:grpSp>
        <p:nvGrpSpPr>
          <p:cNvPr id="38" name="Group 37">
            <a:extLst>
              <a:ext uri="{FF2B5EF4-FFF2-40B4-BE49-F238E27FC236}">
                <a16:creationId xmlns:a16="http://schemas.microsoft.com/office/drawing/2014/main" id="{29DE63CA-4E57-6467-FD90-AF4BBB4EA7EF}"/>
              </a:ext>
            </a:extLst>
          </p:cNvPr>
          <p:cNvGrpSpPr/>
          <p:nvPr/>
        </p:nvGrpSpPr>
        <p:grpSpPr>
          <a:xfrm>
            <a:off x="13646792" y="4022996"/>
            <a:ext cx="2420159" cy="369332"/>
            <a:chOff x="13697759" y="6204811"/>
            <a:chExt cx="2420159" cy="369332"/>
          </a:xfrm>
        </p:grpSpPr>
        <p:grpSp>
          <p:nvGrpSpPr>
            <p:cNvPr id="39" name="Group 38">
              <a:extLst>
                <a:ext uri="{FF2B5EF4-FFF2-40B4-BE49-F238E27FC236}">
                  <a16:creationId xmlns:a16="http://schemas.microsoft.com/office/drawing/2014/main" id="{4B766332-97D0-2958-CD3A-24E7EC51B5CD}"/>
                </a:ext>
              </a:extLst>
            </p:cNvPr>
            <p:cNvGrpSpPr/>
            <p:nvPr/>
          </p:nvGrpSpPr>
          <p:grpSpPr>
            <a:xfrm>
              <a:off x="13697759" y="6320967"/>
              <a:ext cx="742123" cy="137021"/>
              <a:chOff x="13639800" y="2524770"/>
              <a:chExt cx="742123" cy="137021"/>
            </a:xfrm>
          </p:grpSpPr>
          <p:cxnSp>
            <p:nvCxnSpPr>
              <p:cNvPr id="41" name="Straight Connector 40">
                <a:extLst>
                  <a:ext uri="{FF2B5EF4-FFF2-40B4-BE49-F238E27FC236}">
                    <a16:creationId xmlns:a16="http://schemas.microsoft.com/office/drawing/2014/main" id="{86B66422-E0A5-349F-223C-648771E21C55}"/>
                  </a:ext>
                </a:extLst>
              </p:cNvPr>
              <p:cNvCxnSpPr/>
              <p:nvPr/>
            </p:nvCxnSpPr>
            <p:spPr>
              <a:xfrm>
                <a:off x="13639800" y="2596001"/>
                <a:ext cx="685800" cy="0"/>
              </a:xfrm>
              <a:prstGeom prst="line">
                <a:avLst/>
              </a:prstGeom>
              <a:ln w="38100">
                <a:solidFill>
                  <a:srgbClr val="D47479"/>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339B5588-A203-9208-DA42-DFBCF16AAAEB}"/>
                  </a:ext>
                </a:extLst>
              </p:cNvPr>
              <p:cNvSpPr/>
              <p:nvPr/>
            </p:nvSpPr>
            <p:spPr>
              <a:xfrm>
                <a:off x="14269277" y="2524770"/>
                <a:ext cx="112646" cy="137021"/>
              </a:xfrm>
              <a:prstGeom prst="ellipse">
                <a:avLst/>
              </a:prstGeom>
              <a:solidFill>
                <a:srgbClr val="D47479"/>
              </a:solidFill>
              <a:ln>
                <a:solidFill>
                  <a:srgbClr val="D474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1DEA43EB-6E3D-A347-82B9-09EDB7A3858D}"/>
                </a:ext>
              </a:extLst>
            </p:cNvPr>
            <p:cNvSpPr txBox="1"/>
            <p:nvPr/>
          </p:nvSpPr>
          <p:spPr>
            <a:xfrm>
              <a:off x="14441518" y="6204811"/>
              <a:ext cx="1676400" cy="369332"/>
            </a:xfrm>
            <a:prstGeom prst="rect">
              <a:avLst/>
            </a:prstGeom>
            <a:noFill/>
          </p:spPr>
          <p:txBody>
            <a:bodyPr wrap="square" rtlCol="0">
              <a:spAutoFit/>
            </a:bodyPr>
            <a:lstStyle/>
            <a:p>
              <a:r>
                <a:rPr lang="en-US" dirty="0"/>
                <a:t>24 - 2024</a:t>
              </a:r>
            </a:p>
          </p:txBody>
        </p:sp>
      </p:grpSp>
      <p:sp>
        <p:nvSpPr>
          <p:cNvPr id="17" name="TextBox 16">
            <a:extLst>
              <a:ext uri="{FF2B5EF4-FFF2-40B4-BE49-F238E27FC236}">
                <a16:creationId xmlns:a16="http://schemas.microsoft.com/office/drawing/2014/main" id="{86013467-DC1C-4418-57B4-275586B8EE3A}"/>
              </a:ext>
            </a:extLst>
          </p:cNvPr>
          <p:cNvSpPr txBox="1"/>
          <p:nvPr/>
        </p:nvSpPr>
        <p:spPr>
          <a:xfrm>
            <a:off x="7909224" y="1193460"/>
            <a:ext cx="4079963" cy="369332"/>
          </a:xfrm>
          <a:prstGeom prst="rect">
            <a:avLst/>
          </a:prstGeom>
          <a:noFill/>
        </p:spPr>
        <p:txBody>
          <a:bodyPr wrap="none" rtlCol="0">
            <a:spAutoFit/>
          </a:bodyPr>
          <a:lstStyle/>
          <a:p>
            <a:r>
              <a:rPr lang="en-US" b="1" dirty="0"/>
              <a:t>2025 Orleans Parish Multifamily </a:t>
            </a:r>
          </a:p>
        </p:txBody>
      </p:sp>
    </p:spTree>
    <p:extLst>
      <p:ext uri="{BB962C8B-B14F-4D97-AF65-F5344CB8AC3E}">
        <p14:creationId xmlns:p14="http://schemas.microsoft.com/office/powerpoint/2010/main" val="3755153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0623C-BD50-50B8-2765-ADC23E83755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267DCF2-8EC0-B500-F4F0-A45C94AC22B1}"/>
              </a:ext>
            </a:extLst>
          </p:cNvPr>
          <p:cNvGrpSpPr/>
          <p:nvPr/>
        </p:nvGrpSpPr>
        <p:grpSpPr>
          <a:xfrm>
            <a:off x="15548072" y="9258300"/>
            <a:ext cx="2378084" cy="708605"/>
            <a:chOff x="0" y="0"/>
            <a:chExt cx="3170779" cy="944806"/>
          </a:xfrm>
        </p:grpSpPr>
        <p:sp>
          <p:nvSpPr>
            <p:cNvPr id="3" name="Freeform 3">
              <a:extLst>
                <a:ext uri="{FF2B5EF4-FFF2-40B4-BE49-F238E27FC236}">
                  <a16:creationId xmlns:a16="http://schemas.microsoft.com/office/drawing/2014/main" id="{7C391FE9-199A-28EF-A3DB-3270BF5D21C8}"/>
                </a:ext>
              </a:extLst>
            </p:cNvPr>
            <p:cNvSpPr/>
            <p:nvPr/>
          </p:nvSpPr>
          <p:spPr>
            <a:xfrm>
              <a:off x="91" y="121859"/>
              <a:ext cx="3164923" cy="784492"/>
            </a:xfrm>
            <a:custGeom>
              <a:avLst/>
              <a:gdLst/>
              <a:ahLst/>
              <a:cxnLst/>
              <a:rect l="l" t="t" r="r" b="b"/>
              <a:pathLst>
                <a:path w="3164923" h="784492">
                  <a:moveTo>
                    <a:pt x="0" y="0"/>
                  </a:moveTo>
                  <a:lnTo>
                    <a:pt x="3164923" y="0"/>
                  </a:lnTo>
                  <a:lnTo>
                    <a:pt x="3164923" y="784492"/>
                  </a:lnTo>
                  <a:lnTo>
                    <a:pt x="0" y="784492"/>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B0E8BC41-5BEF-D09B-B360-4E8354973605}"/>
                </a:ext>
              </a:extLst>
            </p:cNvPr>
            <p:cNvSpPr txBox="1"/>
            <p:nvPr/>
          </p:nvSpPr>
          <p:spPr>
            <a:xfrm>
              <a:off x="1588227" y="796998"/>
              <a:ext cx="1582552" cy="147808"/>
            </a:xfrm>
            <a:prstGeom prst="rect">
              <a:avLst/>
            </a:prstGeom>
          </p:spPr>
          <p:txBody>
            <a:bodyPr lIns="0" tIns="0" rIns="0" bIns="0" rtlCol="0" anchor="t">
              <a:spAutoFit/>
            </a:bodyPr>
            <a:lstStyle/>
            <a:p>
              <a:pPr algn="r">
                <a:lnSpc>
                  <a:spcPts val="862"/>
                </a:lnSpc>
              </a:pPr>
              <a:r>
                <a:rPr lang="en-US" sz="837" b="1" spc="188">
                  <a:solidFill>
                    <a:srgbClr val="464547"/>
                  </a:solidFill>
                  <a:latin typeface="Montserrat Semi-Bold"/>
                  <a:ea typeface="Montserrat Semi-Bold"/>
                  <a:cs typeface="Montserrat Semi-Bold"/>
                  <a:sym typeface="Montserrat Semi-Bold"/>
                </a:rPr>
                <a:t>SYMPOSIUM</a:t>
              </a:r>
            </a:p>
          </p:txBody>
        </p:sp>
        <p:sp>
          <p:nvSpPr>
            <p:cNvPr id="5" name="TextBox 5">
              <a:extLst>
                <a:ext uri="{FF2B5EF4-FFF2-40B4-BE49-F238E27FC236}">
                  <a16:creationId xmlns:a16="http://schemas.microsoft.com/office/drawing/2014/main" id="{5A287F37-5455-97E7-9462-75E97EE4E74C}"/>
                </a:ext>
              </a:extLst>
            </p:cNvPr>
            <p:cNvSpPr txBox="1"/>
            <p:nvPr/>
          </p:nvSpPr>
          <p:spPr>
            <a:xfrm>
              <a:off x="0" y="0"/>
              <a:ext cx="3170779" cy="302366"/>
            </a:xfrm>
            <a:prstGeom prst="rect">
              <a:avLst/>
            </a:prstGeom>
          </p:spPr>
          <p:txBody>
            <a:bodyPr lIns="0" tIns="0" rIns="0" bIns="0" rtlCol="0" anchor="t">
              <a:spAutoFit/>
            </a:bodyPr>
            <a:lstStyle/>
            <a:p>
              <a:pPr algn="l">
                <a:lnSpc>
                  <a:spcPts val="862"/>
                </a:lnSpc>
              </a:pPr>
              <a:r>
                <a:rPr lang="en-US" sz="767" spc="19">
                  <a:solidFill>
                    <a:srgbClr val="464547"/>
                  </a:solidFill>
                  <a:latin typeface="Montserrat"/>
                  <a:ea typeface="Montserrat"/>
                  <a:cs typeface="Montserrat"/>
                  <a:sym typeface="Montserrat"/>
                </a:rPr>
                <a:t>THE 15TH ANNUAL</a:t>
              </a:r>
            </a:p>
            <a:p>
              <a:pPr algn="l">
                <a:lnSpc>
                  <a:spcPts val="862"/>
                </a:lnSpc>
              </a:pPr>
              <a:r>
                <a:rPr lang="en-US" sz="837" b="1" spc="20">
                  <a:solidFill>
                    <a:srgbClr val="464547"/>
                  </a:solidFill>
                  <a:latin typeface="Montserrat Semi-Bold"/>
                  <a:ea typeface="Montserrat Semi-Bold"/>
                  <a:cs typeface="Montserrat Semi-Bold"/>
                  <a:sym typeface="Montserrat Semi-Bold"/>
                </a:rPr>
                <a:t>ECONOMIC &amp; REAL ESTATE</a:t>
              </a:r>
            </a:p>
          </p:txBody>
        </p:sp>
      </p:grpSp>
      <p:sp>
        <p:nvSpPr>
          <p:cNvPr id="6" name="Freeform 6">
            <a:extLst>
              <a:ext uri="{FF2B5EF4-FFF2-40B4-BE49-F238E27FC236}">
                <a16:creationId xmlns:a16="http://schemas.microsoft.com/office/drawing/2014/main" id="{DC9BFDF5-2503-AA6E-083C-D7E2DF335F5D}"/>
              </a:ext>
            </a:extLst>
          </p:cNvPr>
          <p:cNvSpPr/>
          <p:nvPr/>
        </p:nvSpPr>
        <p:spPr>
          <a:xfrm>
            <a:off x="0" y="0"/>
            <a:ext cx="6848820" cy="491212"/>
          </a:xfrm>
          <a:custGeom>
            <a:avLst/>
            <a:gdLst/>
            <a:ahLst/>
            <a:cxnLst/>
            <a:rect l="l" t="t" r="r" b="b"/>
            <a:pathLst>
              <a:path w="6848820" h="491212">
                <a:moveTo>
                  <a:pt x="0" y="0"/>
                </a:moveTo>
                <a:lnTo>
                  <a:pt x="6848820" y="0"/>
                </a:lnTo>
                <a:lnTo>
                  <a:pt x="6848820" y="491212"/>
                </a:lnTo>
                <a:lnTo>
                  <a:pt x="0" y="491212"/>
                </a:lnTo>
                <a:lnTo>
                  <a:pt x="0" y="0"/>
                </a:lnTo>
                <a:close/>
              </a:path>
            </a:pathLst>
          </a:custGeom>
          <a:blipFill>
            <a:blip r:embed="rId3"/>
            <a:stretch>
              <a:fillRect/>
            </a:stretch>
          </a:blipFill>
        </p:spPr>
        <p:txBody>
          <a:bodyPr/>
          <a:lstStyle/>
          <a:p>
            <a:endParaRPr lang="en-US"/>
          </a:p>
        </p:txBody>
      </p:sp>
      <p:sp>
        <p:nvSpPr>
          <p:cNvPr id="7" name="TextBox 7">
            <a:extLst>
              <a:ext uri="{FF2B5EF4-FFF2-40B4-BE49-F238E27FC236}">
                <a16:creationId xmlns:a16="http://schemas.microsoft.com/office/drawing/2014/main" id="{5A1BA97C-D0B4-07B1-98EF-A7A036F36D8F}"/>
              </a:ext>
            </a:extLst>
          </p:cNvPr>
          <p:cNvSpPr txBox="1"/>
          <p:nvPr/>
        </p:nvSpPr>
        <p:spPr>
          <a:xfrm>
            <a:off x="0" y="38100"/>
            <a:ext cx="6142652" cy="381000"/>
          </a:xfrm>
          <a:prstGeom prst="rect">
            <a:avLst/>
          </a:prstGeom>
        </p:spPr>
        <p:txBody>
          <a:bodyPr lIns="0" tIns="0" rIns="0" bIns="0" rtlCol="0" anchor="t">
            <a:spAutoFit/>
          </a:bodyPr>
          <a:lstStyle/>
          <a:p>
            <a:pPr algn="ctr">
              <a:lnSpc>
                <a:spcPts val="2944"/>
              </a:lnSpc>
            </a:pPr>
            <a:r>
              <a:rPr lang="en-US" sz="2453" b="1" dirty="0">
                <a:solidFill>
                  <a:srgbClr val="FFFEFF"/>
                </a:solidFill>
                <a:latin typeface="Bebas Neue Bold"/>
                <a:ea typeface="Bebas Neue Bold"/>
                <a:cs typeface="Bebas Neue Bold"/>
                <a:sym typeface="Bebas Neue Bold"/>
              </a:rPr>
              <a:t>BREAKING GROUND: THE EMERGENCE OF A NEW ECONOMY</a:t>
            </a:r>
          </a:p>
        </p:txBody>
      </p:sp>
      <p:sp>
        <p:nvSpPr>
          <p:cNvPr id="8" name="Freeform 8">
            <a:extLst>
              <a:ext uri="{FF2B5EF4-FFF2-40B4-BE49-F238E27FC236}">
                <a16:creationId xmlns:a16="http://schemas.microsoft.com/office/drawing/2014/main" id="{AFD9247A-0CA5-F01F-38DA-9C1D15B4AF91}"/>
              </a:ext>
            </a:extLst>
          </p:cNvPr>
          <p:cNvSpPr/>
          <p:nvPr/>
        </p:nvSpPr>
        <p:spPr>
          <a:xfrm>
            <a:off x="-910562" y="9258300"/>
            <a:ext cx="1939262" cy="1900887"/>
          </a:xfrm>
          <a:custGeom>
            <a:avLst/>
            <a:gdLst/>
            <a:ahLst/>
            <a:cxnLst/>
            <a:rect l="l" t="t" r="r" b="b"/>
            <a:pathLst>
              <a:path w="1939262" h="1900887">
                <a:moveTo>
                  <a:pt x="0" y="0"/>
                </a:moveTo>
                <a:lnTo>
                  <a:pt x="1939262" y="0"/>
                </a:lnTo>
                <a:lnTo>
                  <a:pt x="1939262" y="1900887"/>
                </a:lnTo>
                <a:lnTo>
                  <a:pt x="0" y="1900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1DED264B-AA42-9657-7A3C-758585C51DA6}"/>
              </a:ext>
            </a:extLst>
          </p:cNvPr>
          <p:cNvSpPr/>
          <p:nvPr/>
        </p:nvSpPr>
        <p:spPr>
          <a:xfrm>
            <a:off x="17075573" y="-872187"/>
            <a:ext cx="1939262" cy="1900887"/>
          </a:xfrm>
          <a:custGeom>
            <a:avLst/>
            <a:gdLst/>
            <a:ahLst/>
            <a:cxnLst/>
            <a:rect l="l" t="t" r="r" b="b"/>
            <a:pathLst>
              <a:path w="1939262" h="1900887">
                <a:moveTo>
                  <a:pt x="0" y="0"/>
                </a:moveTo>
                <a:lnTo>
                  <a:pt x="1939263" y="0"/>
                </a:lnTo>
                <a:lnTo>
                  <a:pt x="1939263" y="1900887"/>
                </a:lnTo>
                <a:lnTo>
                  <a:pt x="0" y="1900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317F56A6-2F4B-8471-2734-11C51FA03230}"/>
              </a:ext>
            </a:extLst>
          </p:cNvPr>
          <p:cNvSpPr txBox="1"/>
          <p:nvPr/>
        </p:nvSpPr>
        <p:spPr>
          <a:xfrm>
            <a:off x="6977820" y="320095"/>
            <a:ext cx="9968752" cy="1107996"/>
          </a:xfrm>
          <a:prstGeom prst="rect">
            <a:avLst/>
          </a:prstGeom>
          <a:noFill/>
        </p:spPr>
        <p:txBody>
          <a:bodyPr wrap="square">
            <a:spAutoFit/>
          </a:bodyPr>
          <a:lstStyle/>
          <a:p>
            <a:r>
              <a:rPr lang="en-US" sz="6600" dirty="0"/>
              <a:t>Future Projections</a:t>
            </a:r>
          </a:p>
        </p:txBody>
      </p:sp>
      <p:sp>
        <p:nvSpPr>
          <p:cNvPr id="14" name="TextBox 12">
            <a:extLst>
              <a:ext uri="{FF2B5EF4-FFF2-40B4-BE49-F238E27FC236}">
                <a16:creationId xmlns:a16="http://schemas.microsoft.com/office/drawing/2014/main" id="{BC3BABD3-96F9-B895-B012-A3D3B8986ABA}"/>
              </a:ext>
            </a:extLst>
          </p:cNvPr>
          <p:cNvSpPr txBox="1"/>
          <p:nvPr/>
        </p:nvSpPr>
        <p:spPr>
          <a:xfrm>
            <a:off x="685799" y="5006703"/>
            <a:ext cx="11506201" cy="476605"/>
          </a:xfrm>
          <a:prstGeom prst="rect">
            <a:avLst/>
          </a:prstGeom>
        </p:spPr>
        <p:txBody>
          <a:bodyPr wrap="square" lIns="0" tIns="0" rIns="0" bIns="0" rtlCol="0" anchor="t">
            <a:spAutoFit/>
          </a:bodyPr>
          <a:lstStyle/>
          <a:p>
            <a:pPr>
              <a:lnSpc>
                <a:spcPts val="3609"/>
              </a:lnSpc>
            </a:pPr>
            <a:r>
              <a:rPr lang="en-US" sz="6000" b="1" kern="0" dirty="0">
                <a:solidFill>
                  <a:srgbClr val="16697A"/>
                </a:solidFill>
                <a:latin typeface="Bebas Neue Bold"/>
                <a:ea typeface="Bebas Neue Bold"/>
                <a:cs typeface="Bebas Neue Bold"/>
                <a:sym typeface="Bebas Neue Bold"/>
              </a:rPr>
              <a:t>Multifamily sales via loan maturities</a:t>
            </a:r>
          </a:p>
        </p:txBody>
      </p:sp>
      <p:sp>
        <p:nvSpPr>
          <p:cNvPr id="16" name="TextBox 12">
            <a:extLst>
              <a:ext uri="{FF2B5EF4-FFF2-40B4-BE49-F238E27FC236}">
                <a16:creationId xmlns:a16="http://schemas.microsoft.com/office/drawing/2014/main" id="{B1A430AB-ECC0-1CF9-2BFB-CF37E102091D}"/>
              </a:ext>
            </a:extLst>
          </p:cNvPr>
          <p:cNvSpPr txBox="1"/>
          <p:nvPr/>
        </p:nvSpPr>
        <p:spPr>
          <a:xfrm>
            <a:off x="685800" y="2421834"/>
            <a:ext cx="8836407" cy="476605"/>
          </a:xfrm>
          <a:prstGeom prst="rect">
            <a:avLst/>
          </a:prstGeom>
        </p:spPr>
        <p:txBody>
          <a:bodyPr wrap="square" lIns="0" tIns="0" rIns="0" bIns="0" rtlCol="0" anchor="t">
            <a:spAutoFit/>
          </a:bodyPr>
          <a:lstStyle/>
          <a:p>
            <a:pPr>
              <a:lnSpc>
                <a:spcPts val="3609"/>
              </a:lnSpc>
            </a:pPr>
            <a:r>
              <a:rPr lang="en-US" sz="6000" b="1" dirty="0">
                <a:solidFill>
                  <a:srgbClr val="16697A"/>
                </a:solidFill>
                <a:latin typeface="Bebas Neue Bold"/>
                <a:ea typeface="Bebas Neue Bold"/>
                <a:cs typeface="Bebas Neue Bold"/>
                <a:sym typeface="Bebas Neue Bold"/>
              </a:rPr>
              <a:t>More uncertainty</a:t>
            </a:r>
          </a:p>
        </p:txBody>
      </p:sp>
      <p:sp>
        <p:nvSpPr>
          <p:cNvPr id="19" name="TextBox 12">
            <a:extLst>
              <a:ext uri="{FF2B5EF4-FFF2-40B4-BE49-F238E27FC236}">
                <a16:creationId xmlns:a16="http://schemas.microsoft.com/office/drawing/2014/main" id="{549C8727-1965-B3EA-6614-6F31F64F0A38}"/>
              </a:ext>
            </a:extLst>
          </p:cNvPr>
          <p:cNvSpPr txBox="1"/>
          <p:nvPr/>
        </p:nvSpPr>
        <p:spPr>
          <a:xfrm>
            <a:off x="631788" y="7633274"/>
            <a:ext cx="11506201" cy="476605"/>
          </a:xfrm>
          <a:prstGeom prst="rect">
            <a:avLst/>
          </a:prstGeom>
        </p:spPr>
        <p:txBody>
          <a:bodyPr wrap="square" lIns="0" tIns="0" rIns="0" bIns="0" rtlCol="0" anchor="t">
            <a:spAutoFit/>
          </a:bodyPr>
          <a:lstStyle/>
          <a:p>
            <a:pPr>
              <a:lnSpc>
                <a:spcPts val="3609"/>
              </a:lnSpc>
            </a:pPr>
            <a:r>
              <a:rPr lang="en-US" sz="6000" b="1" dirty="0">
                <a:solidFill>
                  <a:srgbClr val="16697A"/>
                </a:solidFill>
                <a:latin typeface="Bebas Neue Bold"/>
                <a:ea typeface="Bebas Neue Bold"/>
                <a:cs typeface="Bebas Neue Bold"/>
                <a:sym typeface="Bebas Neue Bold"/>
              </a:rPr>
              <a:t>Repositioning existing struggling assets</a:t>
            </a:r>
          </a:p>
        </p:txBody>
      </p:sp>
      <p:sp>
        <p:nvSpPr>
          <p:cNvPr id="10" name="TextBox 9">
            <a:extLst>
              <a:ext uri="{FF2B5EF4-FFF2-40B4-BE49-F238E27FC236}">
                <a16:creationId xmlns:a16="http://schemas.microsoft.com/office/drawing/2014/main" id="{7403B4C1-BFB9-C885-382D-93C336C3E764}"/>
              </a:ext>
            </a:extLst>
          </p:cNvPr>
          <p:cNvSpPr txBox="1"/>
          <p:nvPr/>
        </p:nvSpPr>
        <p:spPr>
          <a:xfrm>
            <a:off x="685799" y="2897048"/>
            <a:ext cx="9677401" cy="646331"/>
          </a:xfrm>
          <a:prstGeom prst="rect">
            <a:avLst/>
          </a:prstGeom>
          <a:noFill/>
        </p:spPr>
        <p:txBody>
          <a:bodyPr wrap="square">
            <a:spAutoFit/>
          </a:bodyPr>
          <a:lstStyle/>
          <a:p>
            <a:pPr marL="285750" indent="-285750">
              <a:buFont typeface="Arial" panose="020B0604020202020204" pitchFamily="34" charset="0"/>
              <a:buChar char="•"/>
            </a:pPr>
            <a:r>
              <a:rPr lang="en-US" dirty="0"/>
              <a:t>Timeline for interest rate reduction uncertain</a:t>
            </a:r>
          </a:p>
          <a:p>
            <a:pPr marL="285750" indent="-285750">
              <a:buFont typeface="Arial" panose="020B0604020202020204" pitchFamily="34" charset="0"/>
              <a:buChar char="•"/>
            </a:pPr>
            <a:r>
              <a:rPr lang="en-US" dirty="0"/>
              <a:t>Tons of equity sitting on the sideline/tied up in existing deals</a:t>
            </a:r>
          </a:p>
        </p:txBody>
      </p:sp>
      <p:sp>
        <p:nvSpPr>
          <p:cNvPr id="11" name="TextBox 10">
            <a:extLst>
              <a:ext uri="{FF2B5EF4-FFF2-40B4-BE49-F238E27FC236}">
                <a16:creationId xmlns:a16="http://schemas.microsoft.com/office/drawing/2014/main" id="{5F0D0898-CBEB-1F3D-ECE5-B36FC9B03D80}"/>
              </a:ext>
            </a:extLst>
          </p:cNvPr>
          <p:cNvSpPr txBox="1"/>
          <p:nvPr/>
        </p:nvSpPr>
        <p:spPr>
          <a:xfrm>
            <a:off x="631788" y="5517986"/>
            <a:ext cx="9426612" cy="923330"/>
          </a:xfrm>
          <a:prstGeom prst="rect">
            <a:avLst/>
          </a:prstGeom>
          <a:noFill/>
        </p:spPr>
        <p:txBody>
          <a:bodyPr wrap="square">
            <a:spAutoFit/>
          </a:bodyPr>
          <a:lstStyle/>
          <a:p>
            <a:pPr marL="285750" indent="-285750">
              <a:buFont typeface="Arial" panose="020B0604020202020204" pitchFamily="34" charset="0"/>
              <a:buChar char="•"/>
            </a:pPr>
            <a:r>
              <a:rPr lang="en-US" dirty="0"/>
              <a:t>Over $400 billion in multifamily debt is maturing by end of 2025</a:t>
            </a:r>
          </a:p>
          <a:p>
            <a:pPr marL="285750" indent="-285750">
              <a:buFont typeface="Arial" panose="020B0604020202020204" pitchFamily="34" charset="0"/>
              <a:buChar char="•"/>
            </a:pPr>
            <a:r>
              <a:rPr lang="en-US" dirty="0"/>
              <a:t>Forcing transactions and resetting basis</a:t>
            </a:r>
          </a:p>
          <a:p>
            <a:pPr marL="285750" indent="-285750">
              <a:buFont typeface="Arial" panose="020B0604020202020204" pitchFamily="34" charset="0"/>
              <a:buChar char="•"/>
            </a:pPr>
            <a:r>
              <a:rPr lang="en-US" dirty="0"/>
              <a:t>Opportunity for buyers to re-enter markets </a:t>
            </a:r>
          </a:p>
        </p:txBody>
      </p:sp>
      <p:sp>
        <p:nvSpPr>
          <p:cNvPr id="12" name="TextBox 11">
            <a:extLst>
              <a:ext uri="{FF2B5EF4-FFF2-40B4-BE49-F238E27FC236}">
                <a16:creationId xmlns:a16="http://schemas.microsoft.com/office/drawing/2014/main" id="{6A01650F-EBE6-6FDB-A02D-290AB4D39F76}"/>
              </a:ext>
            </a:extLst>
          </p:cNvPr>
          <p:cNvSpPr txBox="1"/>
          <p:nvPr/>
        </p:nvSpPr>
        <p:spPr>
          <a:xfrm>
            <a:off x="685798" y="8200246"/>
            <a:ext cx="12573001" cy="369332"/>
          </a:xfrm>
          <a:prstGeom prst="rect">
            <a:avLst/>
          </a:prstGeom>
          <a:noFill/>
        </p:spPr>
        <p:txBody>
          <a:bodyPr wrap="square">
            <a:spAutoFit/>
          </a:bodyPr>
          <a:lstStyle/>
          <a:p>
            <a:pPr marL="285750" indent="-285750">
              <a:buFont typeface="Arial" panose="020B0604020202020204" pitchFamily="34" charset="0"/>
              <a:buChar char="•"/>
            </a:pPr>
            <a:r>
              <a:rPr lang="en-US" dirty="0"/>
              <a:t>Opportunity for new ownership to stabilize struggling assets and bring units back online</a:t>
            </a:r>
          </a:p>
        </p:txBody>
      </p:sp>
    </p:spTree>
    <p:extLst>
      <p:ext uri="{BB962C8B-B14F-4D97-AF65-F5344CB8AC3E}">
        <p14:creationId xmlns:p14="http://schemas.microsoft.com/office/powerpoint/2010/main" val="2576103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723998" y="9038105"/>
            <a:ext cx="609404" cy="609404"/>
            <a:chOff x="0" y="0"/>
            <a:chExt cx="160501" cy="160501"/>
          </a:xfrm>
        </p:grpSpPr>
        <p:sp>
          <p:nvSpPr>
            <p:cNvPr id="3" name="Freeform 3"/>
            <p:cNvSpPr/>
            <p:nvPr/>
          </p:nvSpPr>
          <p:spPr>
            <a:xfrm>
              <a:off x="0" y="0"/>
              <a:ext cx="160501" cy="160501"/>
            </a:xfrm>
            <a:custGeom>
              <a:avLst/>
              <a:gdLst/>
              <a:ahLst/>
              <a:cxnLst/>
              <a:rect l="l" t="t" r="r" b="b"/>
              <a:pathLst>
                <a:path w="160501" h="160501">
                  <a:moveTo>
                    <a:pt x="0" y="0"/>
                  </a:moveTo>
                  <a:lnTo>
                    <a:pt x="160501" y="0"/>
                  </a:lnTo>
                  <a:lnTo>
                    <a:pt x="160501" y="160501"/>
                  </a:lnTo>
                  <a:lnTo>
                    <a:pt x="0" y="160501"/>
                  </a:lnTo>
                  <a:close/>
                </a:path>
              </a:pathLst>
            </a:custGeom>
            <a:solidFill>
              <a:srgbClr val="B5121B"/>
            </a:solidFill>
          </p:spPr>
          <p:txBody>
            <a:bodyPr/>
            <a:lstStyle/>
            <a:p>
              <a:endParaRPr lang="en-US"/>
            </a:p>
          </p:txBody>
        </p:sp>
        <p:sp>
          <p:nvSpPr>
            <p:cNvPr id="4" name="TextBox 4"/>
            <p:cNvSpPr txBox="1"/>
            <p:nvPr/>
          </p:nvSpPr>
          <p:spPr>
            <a:xfrm>
              <a:off x="0" y="-38100"/>
              <a:ext cx="160501" cy="1986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1708686" y="9038105"/>
            <a:ext cx="609404" cy="609404"/>
            <a:chOff x="0" y="0"/>
            <a:chExt cx="160501" cy="160501"/>
          </a:xfrm>
        </p:grpSpPr>
        <p:sp>
          <p:nvSpPr>
            <p:cNvPr id="6" name="Freeform 6"/>
            <p:cNvSpPr/>
            <p:nvPr/>
          </p:nvSpPr>
          <p:spPr>
            <a:xfrm>
              <a:off x="0" y="0"/>
              <a:ext cx="160501" cy="160501"/>
            </a:xfrm>
            <a:custGeom>
              <a:avLst/>
              <a:gdLst/>
              <a:ahLst/>
              <a:cxnLst/>
              <a:rect l="l" t="t" r="r" b="b"/>
              <a:pathLst>
                <a:path w="160501" h="160501">
                  <a:moveTo>
                    <a:pt x="0" y="0"/>
                  </a:moveTo>
                  <a:lnTo>
                    <a:pt x="160501" y="0"/>
                  </a:lnTo>
                  <a:lnTo>
                    <a:pt x="160501" y="160501"/>
                  </a:lnTo>
                  <a:lnTo>
                    <a:pt x="0" y="160501"/>
                  </a:lnTo>
                  <a:close/>
                </a:path>
              </a:pathLst>
            </a:custGeom>
            <a:solidFill>
              <a:srgbClr val="8E8E97"/>
            </a:solidFill>
          </p:spPr>
          <p:txBody>
            <a:bodyPr/>
            <a:lstStyle/>
            <a:p>
              <a:endParaRPr lang="en-US"/>
            </a:p>
          </p:txBody>
        </p:sp>
        <p:sp>
          <p:nvSpPr>
            <p:cNvPr id="7" name="TextBox 7"/>
            <p:cNvSpPr txBox="1"/>
            <p:nvPr/>
          </p:nvSpPr>
          <p:spPr>
            <a:xfrm>
              <a:off x="0" y="-38100"/>
              <a:ext cx="160501" cy="19860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2693375" y="9038105"/>
            <a:ext cx="609404" cy="609404"/>
            <a:chOff x="0" y="0"/>
            <a:chExt cx="160501" cy="160501"/>
          </a:xfrm>
        </p:grpSpPr>
        <p:sp>
          <p:nvSpPr>
            <p:cNvPr id="9" name="Freeform 9"/>
            <p:cNvSpPr/>
            <p:nvPr/>
          </p:nvSpPr>
          <p:spPr>
            <a:xfrm>
              <a:off x="0" y="0"/>
              <a:ext cx="160501" cy="160501"/>
            </a:xfrm>
            <a:custGeom>
              <a:avLst/>
              <a:gdLst/>
              <a:ahLst/>
              <a:cxnLst/>
              <a:rect l="l" t="t" r="r" b="b"/>
              <a:pathLst>
                <a:path w="160501" h="160501">
                  <a:moveTo>
                    <a:pt x="0" y="0"/>
                  </a:moveTo>
                  <a:lnTo>
                    <a:pt x="160501" y="0"/>
                  </a:lnTo>
                  <a:lnTo>
                    <a:pt x="160501" y="160501"/>
                  </a:lnTo>
                  <a:lnTo>
                    <a:pt x="0" y="160501"/>
                  </a:lnTo>
                  <a:close/>
                </a:path>
              </a:pathLst>
            </a:custGeom>
            <a:solidFill>
              <a:srgbClr val="16697A"/>
            </a:solidFill>
          </p:spPr>
          <p:txBody>
            <a:bodyPr/>
            <a:lstStyle/>
            <a:p>
              <a:endParaRPr lang="en-US"/>
            </a:p>
          </p:txBody>
        </p:sp>
        <p:sp>
          <p:nvSpPr>
            <p:cNvPr id="10" name="TextBox 10"/>
            <p:cNvSpPr txBox="1"/>
            <p:nvPr/>
          </p:nvSpPr>
          <p:spPr>
            <a:xfrm>
              <a:off x="0" y="-38100"/>
              <a:ext cx="160501" cy="198601"/>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flipV="1">
            <a:off x="9810097" y="853787"/>
            <a:ext cx="8836407" cy="1966100"/>
          </a:xfrm>
          <a:custGeom>
            <a:avLst/>
            <a:gdLst/>
            <a:ahLst/>
            <a:cxnLst/>
            <a:rect l="l" t="t" r="r" b="b"/>
            <a:pathLst>
              <a:path w="8836407" h="1966100">
                <a:moveTo>
                  <a:pt x="0" y="1966100"/>
                </a:moveTo>
                <a:lnTo>
                  <a:pt x="8836407" y="1966100"/>
                </a:lnTo>
                <a:lnTo>
                  <a:pt x="8836407" y="0"/>
                </a:lnTo>
                <a:lnTo>
                  <a:pt x="0" y="0"/>
                </a:lnTo>
                <a:lnTo>
                  <a:pt x="0" y="1966100"/>
                </a:lnTo>
                <a:close/>
              </a:path>
            </a:pathLst>
          </a:custGeom>
          <a:blipFill>
            <a:blip r:embed="rId3">
              <a:alphaModFix amt="5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p:cNvSpPr txBox="1"/>
          <p:nvPr/>
        </p:nvSpPr>
        <p:spPr>
          <a:xfrm>
            <a:off x="10133001" y="388922"/>
            <a:ext cx="6819221" cy="464865"/>
          </a:xfrm>
          <a:prstGeom prst="rect">
            <a:avLst/>
          </a:prstGeom>
        </p:spPr>
        <p:txBody>
          <a:bodyPr lIns="0" tIns="0" rIns="0" bIns="0" rtlCol="0" anchor="t">
            <a:spAutoFit/>
          </a:bodyPr>
          <a:lstStyle/>
          <a:p>
            <a:pPr algn="ctr">
              <a:lnSpc>
                <a:spcPts val="3609"/>
              </a:lnSpc>
            </a:pPr>
            <a:r>
              <a:rPr lang="en-US" sz="3007" b="1">
                <a:solidFill>
                  <a:srgbClr val="16697A"/>
                </a:solidFill>
                <a:latin typeface="Bebas Neue Bold"/>
                <a:ea typeface="Bebas Neue Bold"/>
                <a:cs typeface="Bebas Neue Bold"/>
                <a:sym typeface="Bebas Neue Bold"/>
              </a:rPr>
              <a:t>BREAKING GROUND: THE EMERGENCE OF A NEW ECONOMY</a:t>
            </a:r>
          </a:p>
        </p:txBody>
      </p:sp>
      <p:grpSp>
        <p:nvGrpSpPr>
          <p:cNvPr id="13" name="Group 13"/>
          <p:cNvGrpSpPr/>
          <p:nvPr/>
        </p:nvGrpSpPr>
        <p:grpSpPr>
          <a:xfrm>
            <a:off x="15427820" y="9258300"/>
            <a:ext cx="2378084" cy="708605"/>
            <a:chOff x="0" y="0"/>
            <a:chExt cx="3170779" cy="944806"/>
          </a:xfrm>
        </p:grpSpPr>
        <p:sp>
          <p:nvSpPr>
            <p:cNvPr id="14" name="Freeform 14"/>
            <p:cNvSpPr/>
            <p:nvPr/>
          </p:nvSpPr>
          <p:spPr>
            <a:xfrm>
              <a:off x="91" y="121859"/>
              <a:ext cx="3164923" cy="784492"/>
            </a:xfrm>
            <a:custGeom>
              <a:avLst/>
              <a:gdLst/>
              <a:ahLst/>
              <a:cxnLst/>
              <a:rect l="l" t="t" r="r" b="b"/>
              <a:pathLst>
                <a:path w="3164923" h="784492">
                  <a:moveTo>
                    <a:pt x="0" y="0"/>
                  </a:moveTo>
                  <a:lnTo>
                    <a:pt x="3164923" y="0"/>
                  </a:lnTo>
                  <a:lnTo>
                    <a:pt x="3164923" y="784492"/>
                  </a:lnTo>
                  <a:lnTo>
                    <a:pt x="0" y="784492"/>
                  </a:lnTo>
                  <a:lnTo>
                    <a:pt x="0" y="0"/>
                  </a:lnTo>
                  <a:close/>
                </a:path>
              </a:pathLst>
            </a:custGeom>
            <a:blipFill>
              <a:blip r:embed="rId5"/>
              <a:stretch>
                <a:fillRect/>
              </a:stretch>
            </a:blipFill>
          </p:spPr>
          <p:txBody>
            <a:bodyPr/>
            <a:lstStyle/>
            <a:p>
              <a:endParaRPr lang="en-US"/>
            </a:p>
          </p:txBody>
        </p:sp>
        <p:sp>
          <p:nvSpPr>
            <p:cNvPr id="15" name="TextBox 15"/>
            <p:cNvSpPr txBox="1"/>
            <p:nvPr/>
          </p:nvSpPr>
          <p:spPr>
            <a:xfrm>
              <a:off x="1588227" y="796998"/>
              <a:ext cx="1582552" cy="147808"/>
            </a:xfrm>
            <a:prstGeom prst="rect">
              <a:avLst/>
            </a:prstGeom>
          </p:spPr>
          <p:txBody>
            <a:bodyPr lIns="0" tIns="0" rIns="0" bIns="0" rtlCol="0" anchor="t">
              <a:spAutoFit/>
            </a:bodyPr>
            <a:lstStyle/>
            <a:p>
              <a:pPr algn="r">
                <a:lnSpc>
                  <a:spcPts val="862"/>
                </a:lnSpc>
              </a:pPr>
              <a:r>
                <a:rPr lang="en-US" sz="837" b="1" spc="188">
                  <a:solidFill>
                    <a:srgbClr val="464547"/>
                  </a:solidFill>
                  <a:latin typeface="Montserrat Semi-Bold"/>
                  <a:ea typeface="Montserrat Semi-Bold"/>
                  <a:cs typeface="Montserrat Semi-Bold"/>
                  <a:sym typeface="Montserrat Semi-Bold"/>
                </a:rPr>
                <a:t>SYMPOSIUM</a:t>
              </a:r>
            </a:p>
          </p:txBody>
        </p:sp>
        <p:sp>
          <p:nvSpPr>
            <p:cNvPr id="16" name="TextBox 16"/>
            <p:cNvSpPr txBox="1"/>
            <p:nvPr/>
          </p:nvSpPr>
          <p:spPr>
            <a:xfrm>
              <a:off x="0" y="0"/>
              <a:ext cx="3170779" cy="302366"/>
            </a:xfrm>
            <a:prstGeom prst="rect">
              <a:avLst/>
            </a:prstGeom>
          </p:spPr>
          <p:txBody>
            <a:bodyPr lIns="0" tIns="0" rIns="0" bIns="0" rtlCol="0" anchor="t">
              <a:spAutoFit/>
            </a:bodyPr>
            <a:lstStyle/>
            <a:p>
              <a:pPr algn="l">
                <a:lnSpc>
                  <a:spcPts val="862"/>
                </a:lnSpc>
              </a:pPr>
              <a:r>
                <a:rPr lang="en-US" sz="767" spc="19">
                  <a:solidFill>
                    <a:srgbClr val="464547"/>
                  </a:solidFill>
                  <a:latin typeface="Montserrat"/>
                  <a:ea typeface="Montserrat"/>
                  <a:cs typeface="Montserrat"/>
                  <a:sym typeface="Montserrat"/>
                </a:rPr>
                <a:t>THE 15TH ANNUAL</a:t>
              </a:r>
            </a:p>
            <a:p>
              <a:pPr algn="l">
                <a:lnSpc>
                  <a:spcPts val="862"/>
                </a:lnSpc>
              </a:pPr>
              <a:r>
                <a:rPr lang="en-US" sz="837" b="1" spc="20">
                  <a:solidFill>
                    <a:srgbClr val="464547"/>
                  </a:solidFill>
                  <a:latin typeface="Montserrat Semi-Bold"/>
                  <a:ea typeface="Montserrat Semi-Bold"/>
                  <a:cs typeface="Montserrat Semi-Bold"/>
                  <a:sym typeface="Montserrat Semi-Bold"/>
                </a:rPr>
                <a:t>ECONOMIC &amp; REAL ESTATE</a:t>
              </a:r>
            </a:p>
          </p:txBody>
        </p:sp>
      </p:grpSp>
      <p:sp>
        <p:nvSpPr>
          <p:cNvPr id="17" name="TextBox 16">
            <a:extLst>
              <a:ext uri="{FF2B5EF4-FFF2-40B4-BE49-F238E27FC236}">
                <a16:creationId xmlns:a16="http://schemas.microsoft.com/office/drawing/2014/main" id="{4C187F3F-5DD6-5558-9443-FE2804C18B5F}"/>
              </a:ext>
            </a:extLst>
          </p:cNvPr>
          <p:cNvSpPr txBox="1"/>
          <p:nvPr/>
        </p:nvSpPr>
        <p:spPr>
          <a:xfrm>
            <a:off x="164249" y="388922"/>
            <a:ext cx="9968752" cy="1107996"/>
          </a:xfrm>
          <a:prstGeom prst="rect">
            <a:avLst/>
          </a:prstGeom>
          <a:noFill/>
        </p:spPr>
        <p:txBody>
          <a:bodyPr wrap="square">
            <a:spAutoFit/>
          </a:bodyPr>
          <a:lstStyle/>
          <a:p>
            <a:r>
              <a:rPr lang="en-US" sz="6600" dirty="0"/>
              <a:t>Market Fundamentals </a:t>
            </a:r>
          </a:p>
        </p:txBody>
      </p:sp>
      <p:pic>
        <p:nvPicPr>
          <p:cNvPr id="21" name="Picture 20" descr="A screenshot of a graph&#10;&#10;AI-generated content may be incorrect.">
            <a:extLst>
              <a:ext uri="{FF2B5EF4-FFF2-40B4-BE49-F238E27FC236}">
                <a16:creationId xmlns:a16="http://schemas.microsoft.com/office/drawing/2014/main" id="{0B2EAD50-FEE8-9143-260D-8FE78CEF7F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610" y="5585258"/>
            <a:ext cx="17496780" cy="3191893"/>
          </a:xfrm>
          <a:prstGeom prst="rect">
            <a:avLst/>
          </a:prstGeom>
        </p:spPr>
      </p:pic>
      <p:sp>
        <p:nvSpPr>
          <p:cNvPr id="23" name="TextBox 22">
            <a:extLst>
              <a:ext uri="{FF2B5EF4-FFF2-40B4-BE49-F238E27FC236}">
                <a16:creationId xmlns:a16="http://schemas.microsoft.com/office/drawing/2014/main" id="{A9DCE816-54B2-B45D-8FC2-57B0A15E2875}"/>
              </a:ext>
            </a:extLst>
          </p:cNvPr>
          <p:cNvSpPr txBox="1"/>
          <p:nvPr/>
        </p:nvSpPr>
        <p:spPr>
          <a:xfrm>
            <a:off x="727311" y="2323297"/>
            <a:ext cx="7364124" cy="1938992"/>
          </a:xfrm>
          <a:prstGeom prst="rect">
            <a:avLst/>
          </a:prstGeom>
          <a:noFill/>
        </p:spPr>
        <p:txBody>
          <a:bodyPr wrap="square">
            <a:spAutoFit/>
          </a:bodyPr>
          <a:lstStyle/>
          <a:p>
            <a:r>
              <a:rPr lang="en-US" sz="2000" dirty="0"/>
              <a:t>Over the last year, vacancies have expanded by around</a:t>
            </a:r>
          </a:p>
          <a:p>
            <a:r>
              <a:rPr lang="en-US" sz="2000" dirty="0"/>
              <a:t>100 bps across all asset types within the New Orleans multifamily submarket. The current rate of 9.7% is nearing ten-year highs. While small supply-side pressures remain a driver of some of this expansion, the declining population has amplified the vacancies.</a:t>
            </a:r>
          </a:p>
        </p:txBody>
      </p:sp>
      <p:pic>
        <p:nvPicPr>
          <p:cNvPr id="19" name="Picture 18" descr="A map of the state of texas&#10;&#10;AI-generated content may be incorrect.">
            <a:extLst>
              <a:ext uri="{FF2B5EF4-FFF2-40B4-BE49-F238E27FC236}">
                <a16:creationId xmlns:a16="http://schemas.microsoft.com/office/drawing/2014/main" id="{7F848A06-A28E-B3FB-3E19-534E1713A5B0}"/>
              </a:ext>
            </a:extLst>
          </p:cNvPr>
          <p:cNvPicPr>
            <a:picLocks noChangeAspect="1"/>
          </p:cNvPicPr>
          <p:nvPr/>
        </p:nvPicPr>
        <p:blipFill>
          <a:blip r:embed="rId7">
            <a:extLst>
              <a:ext uri="{28A0092B-C50C-407E-A947-70E740481C1C}">
                <a14:useLocalDpi xmlns:a14="http://schemas.microsoft.com/office/drawing/2010/main" val="0"/>
              </a:ext>
            </a:extLst>
          </a:blip>
          <a:srcRect l="15373" t="23585" r="15034" b="16758"/>
          <a:stretch>
            <a:fillRect/>
          </a:stretch>
        </p:blipFill>
        <p:spPr>
          <a:xfrm>
            <a:off x="10133001" y="1605831"/>
            <a:ext cx="6469080" cy="3870514"/>
          </a:xfrm>
          <a:prstGeom prst="rect">
            <a:avLst/>
          </a:prstGeom>
        </p:spPr>
      </p:pic>
      <p:sp>
        <p:nvSpPr>
          <p:cNvPr id="20" name="TextBox 19">
            <a:extLst>
              <a:ext uri="{FF2B5EF4-FFF2-40B4-BE49-F238E27FC236}">
                <a16:creationId xmlns:a16="http://schemas.microsoft.com/office/drawing/2014/main" id="{3ED5299E-BBE2-B6A2-0349-0300104A4503}"/>
              </a:ext>
            </a:extLst>
          </p:cNvPr>
          <p:cNvSpPr txBox="1"/>
          <p:nvPr/>
        </p:nvSpPr>
        <p:spPr>
          <a:xfrm>
            <a:off x="2819400" y="5524500"/>
            <a:ext cx="4384534" cy="523220"/>
          </a:xfrm>
          <a:prstGeom prst="rect">
            <a:avLst/>
          </a:prstGeom>
          <a:noFill/>
        </p:spPr>
        <p:txBody>
          <a:bodyPr wrap="none" rtlCol="0">
            <a:spAutoFit/>
          </a:bodyPr>
          <a:lstStyle/>
          <a:p>
            <a:r>
              <a:rPr lang="en-US" sz="2800" dirty="0"/>
              <a:t>Orleans Co-Star Market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548072" y="9258300"/>
            <a:ext cx="2378084" cy="708605"/>
            <a:chOff x="0" y="0"/>
            <a:chExt cx="3170779" cy="944806"/>
          </a:xfrm>
        </p:grpSpPr>
        <p:sp>
          <p:nvSpPr>
            <p:cNvPr id="3" name="Freeform 3"/>
            <p:cNvSpPr/>
            <p:nvPr/>
          </p:nvSpPr>
          <p:spPr>
            <a:xfrm>
              <a:off x="91" y="121859"/>
              <a:ext cx="3164923" cy="784492"/>
            </a:xfrm>
            <a:custGeom>
              <a:avLst/>
              <a:gdLst/>
              <a:ahLst/>
              <a:cxnLst/>
              <a:rect l="l" t="t" r="r" b="b"/>
              <a:pathLst>
                <a:path w="3164923" h="784492">
                  <a:moveTo>
                    <a:pt x="0" y="0"/>
                  </a:moveTo>
                  <a:lnTo>
                    <a:pt x="3164923" y="0"/>
                  </a:lnTo>
                  <a:lnTo>
                    <a:pt x="3164923" y="784492"/>
                  </a:lnTo>
                  <a:lnTo>
                    <a:pt x="0" y="784492"/>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1588227" y="796998"/>
              <a:ext cx="1582552" cy="147808"/>
            </a:xfrm>
            <a:prstGeom prst="rect">
              <a:avLst/>
            </a:prstGeom>
          </p:spPr>
          <p:txBody>
            <a:bodyPr lIns="0" tIns="0" rIns="0" bIns="0" rtlCol="0" anchor="t">
              <a:spAutoFit/>
            </a:bodyPr>
            <a:lstStyle/>
            <a:p>
              <a:pPr algn="r">
                <a:lnSpc>
                  <a:spcPts val="862"/>
                </a:lnSpc>
              </a:pPr>
              <a:r>
                <a:rPr lang="en-US" sz="837" b="1" spc="188">
                  <a:solidFill>
                    <a:srgbClr val="464547"/>
                  </a:solidFill>
                  <a:latin typeface="Montserrat Semi-Bold"/>
                  <a:ea typeface="Montserrat Semi-Bold"/>
                  <a:cs typeface="Montserrat Semi-Bold"/>
                  <a:sym typeface="Montserrat Semi-Bold"/>
                </a:rPr>
                <a:t>SYMPOSIUM</a:t>
              </a:r>
            </a:p>
          </p:txBody>
        </p:sp>
        <p:sp>
          <p:nvSpPr>
            <p:cNvPr id="5" name="TextBox 5"/>
            <p:cNvSpPr txBox="1"/>
            <p:nvPr/>
          </p:nvSpPr>
          <p:spPr>
            <a:xfrm>
              <a:off x="0" y="0"/>
              <a:ext cx="3170779" cy="302366"/>
            </a:xfrm>
            <a:prstGeom prst="rect">
              <a:avLst/>
            </a:prstGeom>
          </p:spPr>
          <p:txBody>
            <a:bodyPr lIns="0" tIns="0" rIns="0" bIns="0" rtlCol="0" anchor="t">
              <a:spAutoFit/>
            </a:bodyPr>
            <a:lstStyle/>
            <a:p>
              <a:pPr algn="l">
                <a:lnSpc>
                  <a:spcPts val="862"/>
                </a:lnSpc>
              </a:pPr>
              <a:r>
                <a:rPr lang="en-US" sz="767" spc="19">
                  <a:solidFill>
                    <a:srgbClr val="464547"/>
                  </a:solidFill>
                  <a:latin typeface="Montserrat"/>
                  <a:ea typeface="Montserrat"/>
                  <a:cs typeface="Montserrat"/>
                  <a:sym typeface="Montserrat"/>
                </a:rPr>
                <a:t>THE 15TH ANNUAL</a:t>
              </a:r>
            </a:p>
            <a:p>
              <a:pPr algn="l">
                <a:lnSpc>
                  <a:spcPts val="862"/>
                </a:lnSpc>
              </a:pPr>
              <a:r>
                <a:rPr lang="en-US" sz="837" b="1" spc="20">
                  <a:solidFill>
                    <a:srgbClr val="464547"/>
                  </a:solidFill>
                  <a:latin typeface="Montserrat Semi-Bold"/>
                  <a:ea typeface="Montserrat Semi-Bold"/>
                  <a:cs typeface="Montserrat Semi-Bold"/>
                  <a:sym typeface="Montserrat Semi-Bold"/>
                </a:rPr>
                <a:t>ECONOMIC &amp; REAL ESTATE</a:t>
              </a:r>
            </a:p>
          </p:txBody>
        </p:sp>
      </p:grpSp>
      <p:sp>
        <p:nvSpPr>
          <p:cNvPr id="6" name="Freeform 6"/>
          <p:cNvSpPr/>
          <p:nvPr/>
        </p:nvSpPr>
        <p:spPr>
          <a:xfrm>
            <a:off x="0" y="0"/>
            <a:ext cx="6848820" cy="491212"/>
          </a:xfrm>
          <a:custGeom>
            <a:avLst/>
            <a:gdLst/>
            <a:ahLst/>
            <a:cxnLst/>
            <a:rect l="l" t="t" r="r" b="b"/>
            <a:pathLst>
              <a:path w="6848820" h="491212">
                <a:moveTo>
                  <a:pt x="0" y="0"/>
                </a:moveTo>
                <a:lnTo>
                  <a:pt x="6848820" y="0"/>
                </a:lnTo>
                <a:lnTo>
                  <a:pt x="6848820" y="491212"/>
                </a:lnTo>
                <a:lnTo>
                  <a:pt x="0" y="491212"/>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0" y="38100"/>
            <a:ext cx="6142652" cy="381000"/>
          </a:xfrm>
          <a:prstGeom prst="rect">
            <a:avLst/>
          </a:prstGeom>
        </p:spPr>
        <p:txBody>
          <a:bodyPr lIns="0" tIns="0" rIns="0" bIns="0" rtlCol="0" anchor="t">
            <a:spAutoFit/>
          </a:bodyPr>
          <a:lstStyle/>
          <a:p>
            <a:pPr algn="ctr">
              <a:lnSpc>
                <a:spcPts val="2944"/>
              </a:lnSpc>
            </a:pPr>
            <a:r>
              <a:rPr lang="en-US" sz="2453" b="1" dirty="0">
                <a:solidFill>
                  <a:srgbClr val="FFFEFF"/>
                </a:solidFill>
                <a:latin typeface="Bebas Neue Bold"/>
                <a:ea typeface="Bebas Neue Bold"/>
                <a:cs typeface="Bebas Neue Bold"/>
                <a:sym typeface="Bebas Neue Bold"/>
              </a:rPr>
              <a:t>BREAKING GROUND: THE EMERGENCE OF A NEW ECONOMY</a:t>
            </a:r>
          </a:p>
        </p:txBody>
      </p:sp>
      <p:sp>
        <p:nvSpPr>
          <p:cNvPr id="8" name="Freeform 8"/>
          <p:cNvSpPr/>
          <p:nvPr/>
        </p:nvSpPr>
        <p:spPr>
          <a:xfrm>
            <a:off x="-910562" y="9258300"/>
            <a:ext cx="1939262" cy="1900887"/>
          </a:xfrm>
          <a:custGeom>
            <a:avLst/>
            <a:gdLst/>
            <a:ahLst/>
            <a:cxnLst/>
            <a:rect l="l" t="t" r="r" b="b"/>
            <a:pathLst>
              <a:path w="1939262" h="1900887">
                <a:moveTo>
                  <a:pt x="0" y="0"/>
                </a:moveTo>
                <a:lnTo>
                  <a:pt x="1939262" y="0"/>
                </a:lnTo>
                <a:lnTo>
                  <a:pt x="1939262" y="1900887"/>
                </a:lnTo>
                <a:lnTo>
                  <a:pt x="0" y="1900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7075573" y="-872187"/>
            <a:ext cx="1939262" cy="1900887"/>
          </a:xfrm>
          <a:custGeom>
            <a:avLst/>
            <a:gdLst/>
            <a:ahLst/>
            <a:cxnLst/>
            <a:rect l="l" t="t" r="r" b="b"/>
            <a:pathLst>
              <a:path w="1939262" h="1900887">
                <a:moveTo>
                  <a:pt x="0" y="0"/>
                </a:moveTo>
                <a:lnTo>
                  <a:pt x="1939263" y="0"/>
                </a:lnTo>
                <a:lnTo>
                  <a:pt x="1939263" y="1900887"/>
                </a:lnTo>
                <a:lnTo>
                  <a:pt x="0" y="1900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EAD8B8CA-3E30-D806-92FB-4E4E79A12A7B}"/>
              </a:ext>
            </a:extLst>
          </p:cNvPr>
          <p:cNvSpPr txBox="1"/>
          <p:nvPr/>
        </p:nvSpPr>
        <p:spPr>
          <a:xfrm>
            <a:off x="6977820" y="320095"/>
            <a:ext cx="9968752" cy="1107996"/>
          </a:xfrm>
          <a:prstGeom prst="rect">
            <a:avLst/>
          </a:prstGeom>
          <a:noFill/>
        </p:spPr>
        <p:txBody>
          <a:bodyPr wrap="square">
            <a:spAutoFit/>
          </a:bodyPr>
          <a:lstStyle/>
          <a:p>
            <a:r>
              <a:rPr lang="en-US" sz="6600" dirty="0"/>
              <a:t>Market Fundamentals </a:t>
            </a:r>
          </a:p>
        </p:txBody>
      </p:sp>
      <p:pic>
        <p:nvPicPr>
          <p:cNvPr id="15" name="Picture 14" descr="A graph with a line going up&#10;&#10;AI-generated content may be incorrect.">
            <a:extLst>
              <a:ext uri="{FF2B5EF4-FFF2-40B4-BE49-F238E27FC236}">
                <a16:creationId xmlns:a16="http://schemas.microsoft.com/office/drawing/2014/main" id="{E60C81F6-51EB-C69E-8599-B8B9C387EA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8195" y="1749769"/>
            <a:ext cx="5949405" cy="2992924"/>
          </a:xfrm>
          <a:prstGeom prst="rect">
            <a:avLst/>
          </a:prstGeom>
        </p:spPr>
      </p:pic>
      <p:pic>
        <p:nvPicPr>
          <p:cNvPr id="18" name="Picture 17" descr="A screenshot of a computer&#10;&#10;AI-generated content may be incorrect.">
            <a:extLst>
              <a:ext uri="{FF2B5EF4-FFF2-40B4-BE49-F238E27FC236}">
                <a16:creationId xmlns:a16="http://schemas.microsoft.com/office/drawing/2014/main" id="{8C33159D-2E08-0396-AB9A-BC57D075C4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0791" y="8760309"/>
            <a:ext cx="7848600" cy="1183281"/>
          </a:xfrm>
          <a:prstGeom prst="rect">
            <a:avLst/>
          </a:prstGeom>
        </p:spPr>
      </p:pic>
      <p:pic>
        <p:nvPicPr>
          <p:cNvPr id="20" name="Picture 19" descr="A screenshot of a graph&#10;&#10;AI-generated content may be incorrect.">
            <a:extLst>
              <a:ext uri="{FF2B5EF4-FFF2-40B4-BE49-F238E27FC236}">
                <a16:creationId xmlns:a16="http://schemas.microsoft.com/office/drawing/2014/main" id="{E76ACF29-AC13-EE0D-69D2-D2AD686D63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9588" y="2347827"/>
            <a:ext cx="9085274" cy="6214815"/>
          </a:xfrm>
          <a:prstGeom prst="rect">
            <a:avLst/>
          </a:prstGeom>
        </p:spPr>
      </p:pic>
      <p:pic>
        <p:nvPicPr>
          <p:cNvPr id="11" name="Picture 10" descr="A building with many balconies and people walking on a street&#10;&#10;AI-generated content may be incorrect.">
            <a:extLst>
              <a:ext uri="{FF2B5EF4-FFF2-40B4-BE49-F238E27FC236}">
                <a16:creationId xmlns:a16="http://schemas.microsoft.com/office/drawing/2014/main" id="{3CA15F5E-62B0-4005-9CF7-9BBE40176F88}"/>
              </a:ext>
            </a:extLst>
          </p:cNvPr>
          <p:cNvPicPr>
            <a:picLocks noChangeAspect="1"/>
          </p:cNvPicPr>
          <p:nvPr/>
        </p:nvPicPr>
        <p:blipFill>
          <a:blip r:embed="rId9" cstate="print">
            <a:extLst>
              <a:ext uri="{28A0092B-C50C-407E-A947-70E740481C1C}">
                <a14:useLocalDpi xmlns:a14="http://schemas.microsoft.com/office/drawing/2010/main" val="0"/>
              </a:ext>
            </a:extLst>
          </a:blip>
          <a:srcRect t="11612" b="12972"/>
          <a:stretch>
            <a:fillRect/>
          </a:stretch>
        </p:blipFill>
        <p:spPr>
          <a:xfrm>
            <a:off x="1283138" y="5002221"/>
            <a:ext cx="6184462" cy="349312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CDFCD-C480-5694-27B8-450C3146B35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BC48159-114C-2F40-6104-811FD68295FC}"/>
              </a:ext>
            </a:extLst>
          </p:cNvPr>
          <p:cNvGrpSpPr/>
          <p:nvPr/>
        </p:nvGrpSpPr>
        <p:grpSpPr>
          <a:xfrm>
            <a:off x="15548072" y="9258300"/>
            <a:ext cx="2378084" cy="708605"/>
            <a:chOff x="0" y="0"/>
            <a:chExt cx="3170779" cy="944806"/>
          </a:xfrm>
        </p:grpSpPr>
        <p:sp>
          <p:nvSpPr>
            <p:cNvPr id="3" name="Freeform 3">
              <a:extLst>
                <a:ext uri="{FF2B5EF4-FFF2-40B4-BE49-F238E27FC236}">
                  <a16:creationId xmlns:a16="http://schemas.microsoft.com/office/drawing/2014/main" id="{1CF06B68-BA51-CE10-08C8-D935CEB78F64}"/>
                </a:ext>
              </a:extLst>
            </p:cNvPr>
            <p:cNvSpPr/>
            <p:nvPr/>
          </p:nvSpPr>
          <p:spPr>
            <a:xfrm>
              <a:off x="91" y="121859"/>
              <a:ext cx="3164923" cy="784492"/>
            </a:xfrm>
            <a:custGeom>
              <a:avLst/>
              <a:gdLst/>
              <a:ahLst/>
              <a:cxnLst/>
              <a:rect l="l" t="t" r="r" b="b"/>
              <a:pathLst>
                <a:path w="3164923" h="784492">
                  <a:moveTo>
                    <a:pt x="0" y="0"/>
                  </a:moveTo>
                  <a:lnTo>
                    <a:pt x="3164923" y="0"/>
                  </a:lnTo>
                  <a:lnTo>
                    <a:pt x="3164923" y="784492"/>
                  </a:lnTo>
                  <a:lnTo>
                    <a:pt x="0" y="784492"/>
                  </a:lnTo>
                  <a:lnTo>
                    <a:pt x="0" y="0"/>
                  </a:lnTo>
                  <a:close/>
                </a:path>
              </a:pathLst>
            </a:custGeom>
            <a:blipFill>
              <a:blip r:embed="rId3"/>
              <a:stretch>
                <a:fillRect/>
              </a:stretch>
            </a:blipFill>
          </p:spPr>
          <p:txBody>
            <a:bodyPr/>
            <a:lstStyle/>
            <a:p>
              <a:endParaRPr lang="en-US"/>
            </a:p>
          </p:txBody>
        </p:sp>
        <p:sp>
          <p:nvSpPr>
            <p:cNvPr id="4" name="TextBox 4">
              <a:extLst>
                <a:ext uri="{FF2B5EF4-FFF2-40B4-BE49-F238E27FC236}">
                  <a16:creationId xmlns:a16="http://schemas.microsoft.com/office/drawing/2014/main" id="{E53B46FF-1F47-F2F4-7638-AC3A55FCBD38}"/>
                </a:ext>
              </a:extLst>
            </p:cNvPr>
            <p:cNvSpPr txBox="1"/>
            <p:nvPr/>
          </p:nvSpPr>
          <p:spPr>
            <a:xfrm>
              <a:off x="1588227" y="796998"/>
              <a:ext cx="1582552" cy="147808"/>
            </a:xfrm>
            <a:prstGeom prst="rect">
              <a:avLst/>
            </a:prstGeom>
          </p:spPr>
          <p:txBody>
            <a:bodyPr lIns="0" tIns="0" rIns="0" bIns="0" rtlCol="0" anchor="t">
              <a:spAutoFit/>
            </a:bodyPr>
            <a:lstStyle/>
            <a:p>
              <a:pPr algn="r">
                <a:lnSpc>
                  <a:spcPts val="862"/>
                </a:lnSpc>
              </a:pPr>
              <a:r>
                <a:rPr lang="en-US" sz="837" b="1" spc="188">
                  <a:solidFill>
                    <a:srgbClr val="464547"/>
                  </a:solidFill>
                  <a:latin typeface="Montserrat Semi-Bold"/>
                  <a:ea typeface="Montserrat Semi-Bold"/>
                  <a:cs typeface="Montserrat Semi-Bold"/>
                  <a:sym typeface="Montserrat Semi-Bold"/>
                </a:rPr>
                <a:t>SYMPOSIUM</a:t>
              </a:r>
            </a:p>
          </p:txBody>
        </p:sp>
        <p:sp>
          <p:nvSpPr>
            <p:cNvPr id="5" name="TextBox 5">
              <a:extLst>
                <a:ext uri="{FF2B5EF4-FFF2-40B4-BE49-F238E27FC236}">
                  <a16:creationId xmlns:a16="http://schemas.microsoft.com/office/drawing/2014/main" id="{C425B968-916D-2B50-60E8-D217C0857CE5}"/>
                </a:ext>
              </a:extLst>
            </p:cNvPr>
            <p:cNvSpPr txBox="1"/>
            <p:nvPr/>
          </p:nvSpPr>
          <p:spPr>
            <a:xfrm>
              <a:off x="0" y="0"/>
              <a:ext cx="3170779" cy="302366"/>
            </a:xfrm>
            <a:prstGeom prst="rect">
              <a:avLst/>
            </a:prstGeom>
          </p:spPr>
          <p:txBody>
            <a:bodyPr lIns="0" tIns="0" rIns="0" bIns="0" rtlCol="0" anchor="t">
              <a:spAutoFit/>
            </a:bodyPr>
            <a:lstStyle/>
            <a:p>
              <a:pPr algn="l">
                <a:lnSpc>
                  <a:spcPts val="862"/>
                </a:lnSpc>
              </a:pPr>
              <a:r>
                <a:rPr lang="en-US" sz="767" spc="19">
                  <a:solidFill>
                    <a:srgbClr val="464547"/>
                  </a:solidFill>
                  <a:latin typeface="Montserrat"/>
                  <a:ea typeface="Montserrat"/>
                  <a:cs typeface="Montserrat"/>
                  <a:sym typeface="Montserrat"/>
                </a:rPr>
                <a:t>THE 15TH ANNUAL</a:t>
              </a:r>
            </a:p>
            <a:p>
              <a:pPr algn="l">
                <a:lnSpc>
                  <a:spcPts val="862"/>
                </a:lnSpc>
              </a:pPr>
              <a:r>
                <a:rPr lang="en-US" sz="837" b="1" spc="20">
                  <a:solidFill>
                    <a:srgbClr val="464547"/>
                  </a:solidFill>
                  <a:latin typeface="Montserrat Semi-Bold"/>
                  <a:ea typeface="Montserrat Semi-Bold"/>
                  <a:cs typeface="Montserrat Semi-Bold"/>
                  <a:sym typeface="Montserrat Semi-Bold"/>
                </a:rPr>
                <a:t>ECONOMIC &amp; REAL ESTATE</a:t>
              </a:r>
            </a:p>
          </p:txBody>
        </p:sp>
      </p:grpSp>
      <p:sp>
        <p:nvSpPr>
          <p:cNvPr id="6" name="Freeform 6">
            <a:extLst>
              <a:ext uri="{FF2B5EF4-FFF2-40B4-BE49-F238E27FC236}">
                <a16:creationId xmlns:a16="http://schemas.microsoft.com/office/drawing/2014/main" id="{CD6BF5B6-843D-C273-D984-F773025F06C7}"/>
              </a:ext>
            </a:extLst>
          </p:cNvPr>
          <p:cNvSpPr/>
          <p:nvPr/>
        </p:nvSpPr>
        <p:spPr>
          <a:xfrm>
            <a:off x="0" y="0"/>
            <a:ext cx="6848820" cy="491212"/>
          </a:xfrm>
          <a:custGeom>
            <a:avLst/>
            <a:gdLst/>
            <a:ahLst/>
            <a:cxnLst/>
            <a:rect l="l" t="t" r="r" b="b"/>
            <a:pathLst>
              <a:path w="6848820" h="491212">
                <a:moveTo>
                  <a:pt x="0" y="0"/>
                </a:moveTo>
                <a:lnTo>
                  <a:pt x="6848820" y="0"/>
                </a:lnTo>
                <a:lnTo>
                  <a:pt x="6848820" y="491212"/>
                </a:lnTo>
                <a:lnTo>
                  <a:pt x="0" y="491212"/>
                </a:lnTo>
                <a:lnTo>
                  <a:pt x="0" y="0"/>
                </a:lnTo>
                <a:close/>
              </a:path>
            </a:pathLst>
          </a:custGeom>
          <a:blipFill>
            <a:blip r:embed="rId4"/>
            <a:stretch>
              <a:fillRect/>
            </a:stretch>
          </a:blipFill>
        </p:spPr>
        <p:txBody>
          <a:bodyPr/>
          <a:lstStyle/>
          <a:p>
            <a:endParaRPr lang="en-US"/>
          </a:p>
        </p:txBody>
      </p:sp>
      <p:sp>
        <p:nvSpPr>
          <p:cNvPr id="7" name="TextBox 7">
            <a:extLst>
              <a:ext uri="{FF2B5EF4-FFF2-40B4-BE49-F238E27FC236}">
                <a16:creationId xmlns:a16="http://schemas.microsoft.com/office/drawing/2014/main" id="{357C39D4-64D0-6925-2328-B21B40796ACA}"/>
              </a:ext>
            </a:extLst>
          </p:cNvPr>
          <p:cNvSpPr txBox="1"/>
          <p:nvPr/>
        </p:nvSpPr>
        <p:spPr>
          <a:xfrm>
            <a:off x="0" y="38100"/>
            <a:ext cx="6142652" cy="381000"/>
          </a:xfrm>
          <a:prstGeom prst="rect">
            <a:avLst/>
          </a:prstGeom>
        </p:spPr>
        <p:txBody>
          <a:bodyPr lIns="0" tIns="0" rIns="0" bIns="0" rtlCol="0" anchor="t">
            <a:spAutoFit/>
          </a:bodyPr>
          <a:lstStyle/>
          <a:p>
            <a:pPr algn="ctr">
              <a:lnSpc>
                <a:spcPts val="2944"/>
              </a:lnSpc>
            </a:pPr>
            <a:r>
              <a:rPr lang="en-US" sz="2453" b="1" dirty="0">
                <a:solidFill>
                  <a:srgbClr val="FFFEFF"/>
                </a:solidFill>
                <a:latin typeface="Bebas Neue Bold"/>
                <a:ea typeface="Bebas Neue Bold"/>
                <a:cs typeface="Bebas Neue Bold"/>
                <a:sym typeface="Bebas Neue Bold"/>
              </a:rPr>
              <a:t>BREAKING GROUND: THE EMERGENCE OF A NEW ECONOMY</a:t>
            </a:r>
          </a:p>
        </p:txBody>
      </p:sp>
      <p:sp>
        <p:nvSpPr>
          <p:cNvPr id="8" name="Freeform 8">
            <a:extLst>
              <a:ext uri="{FF2B5EF4-FFF2-40B4-BE49-F238E27FC236}">
                <a16:creationId xmlns:a16="http://schemas.microsoft.com/office/drawing/2014/main" id="{D393DC34-188A-ADC9-1657-A0E027350630}"/>
              </a:ext>
            </a:extLst>
          </p:cNvPr>
          <p:cNvSpPr/>
          <p:nvPr/>
        </p:nvSpPr>
        <p:spPr>
          <a:xfrm>
            <a:off x="-910562" y="9258300"/>
            <a:ext cx="1939262" cy="1900887"/>
          </a:xfrm>
          <a:custGeom>
            <a:avLst/>
            <a:gdLst/>
            <a:ahLst/>
            <a:cxnLst/>
            <a:rect l="l" t="t" r="r" b="b"/>
            <a:pathLst>
              <a:path w="1939262" h="1900887">
                <a:moveTo>
                  <a:pt x="0" y="0"/>
                </a:moveTo>
                <a:lnTo>
                  <a:pt x="1939262" y="0"/>
                </a:lnTo>
                <a:lnTo>
                  <a:pt x="1939262" y="1900887"/>
                </a:lnTo>
                <a:lnTo>
                  <a:pt x="0" y="19008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73FFBCAE-69E5-2ECA-08E8-477005EB3B14}"/>
              </a:ext>
            </a:extLst>
          </p:cNvPr>
          <p:cNvSpPr/>
          <p:nvPr/>
        </p:nvSpPr>
        <p:spPr>
          <a:xfrm>
            <a:off x="17075573" y="-872187"/>
            <a:ext cx="1939262" cy="1900887"/>
          </a:xfrm>
          <a:custGeom>
            <a:avLst/>
            <a:gdLst/>
            <a:ahLst/>
            <a:cxnLst/>
            <a:rect l="l" t="t" r="r" b="b"/>
            <a:pathLst>
              <a:path w="1939262" h="1900887">
                <a:moveTo>
                  <a:pt x="0" y="0"/>
                </a:moveTo>
                <a:lnTo>
                  <a:pt x="1939263" y="0"/>
                </a:lnTo>
                <a:lnTo>
                  <a:pt x="1939263" y="1900887"/>
                </a:lnTo>
                <a:lnTo>
                  <a:pt x="0" y="19008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F80E325F-CCDF-9594-8265-F4A5AAF77EF3}"/>
              </a:ext>
            </a:extLst>
          </p:cNvPr>
          <p:cNvSpPr txBox="1"/>
          <p:nvPr/>
        </p:nvSpPr>
        <p:spPr>
          <a:xfrm>
            <a:off x="6977820" y="320095"/>
            <a:ext cx="9968752" cy="1107996"/>
          </a:xfrm>
          <a:prstGeom prst="rect">
            <a:avLst/>
          </a:prstGeom>
          <a:noFill/>
        </p:spPr>
        <p:txBody>
          <a:bodyPr wrap="square">
            <a:spAutoFit/>
          </a:bodyPr>
          <a:lstStyle/>
          <a:p>
            <a:r>
              <a:rPr lang="en-US" sz="6600" dirty="0"/>
              <a:t>GNO Submarkets</a:t>
            </a:r>
          </a:p>
        </p:txBody>
      </p:sp>
      <p:pic>
        <p:nvPicPr>
          <p:cNvPr id="12" name="Picture 11">
            <a:extLst>
              <a:ext uri="{FF2B5EF4-FFF2-40B4-BE49-F238E27FC236}">
                <a16:creationId xmlns:a16="http://schemas.microsoft.com/office/drawing/2014/main" id="{23776CBD-C1DD-F979-A312-614C0D816F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1600" y="8412865"/>
            <a:ext cx="13481881" cy="1613336"/>
          </a:xfrm>
          <a:prstGeom prst="rect">
            <a:avLst/>
          </a:prstGeom>
        </p:spPr>
      </p:pic>
      <p:pic>
        <p:nvPicPr>
          <p:cNvPr id="17" name="Picture 16" descr="A graph showing the growth of the company's revenue&#10;&#10;AI-generated content may be incorrect.">
            <a:extLst>
              <a:ext uri="{FF2B5EF4-FFF2-40B4-BE49-F238E27FC236}">
                <a16:creationId xmlns:a16="http://schemas.microsoft.com/office/drawing/2014/main" id="{EF08378C-AFB8-E7DB-F9BC-2965FA51E7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4000" y="1819604"/>
            <a:ext cx="8086165" cy="6248401"/>
          </a:xfrm>
          <a:prstGeom prst="rect">
            <a:avLst/>
          </a:prstGeom>
        </p:spPr>
      </p:pic>
      <p:pic>
        <p:nvPicPr>
          <p:cNvPr id="21" name="Picture 20" descr="A graph of growth and growth&#10;&#10;AI-generated content may be incorrect.">
            <a:extLst>
              <a:ext uri="{FF2B5EF4-FFF2-40B4-BE49-F238E27FC236}">
                <a16:creationId xmlns:a16="http://schemas.microsoft.com/office/drawing/2014/main" id="{8F79A5F6-BF1B-8CED-38AC-DDDF6D0D0B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2299" y="1943100"/>
            <a:ext cx="8086165" cy="6248400"/>
          </a:xfrm>
          <a:prstGeom prst="rect">
            <a:avLst/>
          </a:prstGeom>
        </p:spPr>
      </p:pic>
      <p:sp>
        <p:nvSpPr>
          <p:cNvPr id="23" name="TextBox 22">
            <a:extLst>
              <a:ext uri="{FF2B5EF4-FFF2-40B4-BE49-F238E27FC236}">
                <a16:creationId xmlns:a16="http://schemas.microsoft.com/office/drawing/2014/main" id="{4149670A-88B9-2345-2C5A-6B6F555EF630}"/>
              </a:ext>
            </a:extLst>
          </p:cNvPr>
          <p:cNvSpPr txBox="1"/>
          <p:nvPr/>
        </p:nvSpPr>
        <p:spPr>
          <a:xfrm>
            <a:off x="457200" y="1464421"/>
            <a:ext cx="4471264" cy="514628"/>
          </a:xfrm>
          <a:prstGeom prst="rect">
            <a:avLst/>
          </a:prstGeom>
          <a:noFill/>
        </p:spPr>
        <p:txBody>
          <a:bodyPr wrap="square">
            <a:spAutoFit/>
          </a:bodyPr>
          <a:lstStyle/>
          <a:p>
            <a:pPr algn="ctr">
              <a:lnSpc>
                <a:spcPts val="2944"/>
              </a:lnSpc>
            </a:pPr>
            <a:r>
              <a:rPr lang="en-US" sz="6600" b="1" spc="300" dirty="0">
                <a:latin typeface="Bebas Neue Bold"/>
                <a:ea typeface="Bebas Neue Bold"/>
                <a:cs typeface="Bebas Neue Bold"/>
                <a:sym typeface="Bebas Neue Bold"/>
              </a:rPr>
              <a:t>Orleans</a:t>
            </a:r>
          </a:p>
        </p:txBody>
      </p:sp>
      <p:pic>
        <p:nvPicPr>
          <p:cNvPr id="11" name="Picture 10" descr="A screenshot of a phone&#10;&#10;AI-generated content may be incorrect.">
            <a:extLst>
              <a:ext uri="{FF2B5EF4-FFF2-40B4-BE49-F238E27FC236}">
                <a16:creationId xmlns:a16="http://schemas.microsoft.com/office/drawing/2014/main" id="{4A5704EF-1771-1CB8-3E3C-0BC730ADA9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7799" y="8412865"/>
            <a:ext cx="13405681" cy="1700302"/>
          </a:xfrm>
          <a:prstGeom prst="rect">
            <a:avLst/>
          </a:prstGeom>
        </p:spPr>
      </p:pic>
      <p:pic>
        <p:nvPicPr>
          <p:cNvPr id="15" name="Picture 14" descr="A graph of growth and growth&#10;&#10;AI-generated content may be incorrect.">
            <a:extLst>
              <a:ext uri="{FF2B5EF4-FFF2-40B4-BE49-F238E27FC236}">
                <a16:creationId xmlns:a16="http://schemas.microsoft.com/office/drawing/2014/main" id="{47E054EA-AB45-7160-2D2A-FE2B34C1D3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7177" y="2019299"/>
            <a:ext cx="8136407" cy="6248401"/>
          </a:xfrm>
          <a:prstGeom prst="rect">
            <a:avLst/>
          </a:prstGeom>
        </p:spPr>
      </p:pic>
      <p:pic>
        <p:nvPicPr>
          <p:cNvPr id="18" name="Picture 17" descr="A graph showing an orange line&#10;&#10;AI-generated content may be incorrect.">
            <a:extLst>
              <a:ext uri="{FF2B5EF4-FFF2-40B4-BE49-F238E27FC236}">
                <a16:creationId xmlns:a16="http://schemas.microsoft.com/office/drawing/2014/main" id="{252A1361-C226-2378-F894-F07DFE9E8C0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75454" y="1943100"/>
            <a:ext cx="8235467" cy="6328689"/>
          </a:xfrm>
          <a:prstGeom prst="rect">
            <a:avLst/>
          </a:prstGeom>
        </p:spPr>
      </p:pic>
      <p:pic>
        <p:nvPicPr>
          <p:cNvPr id="14" name="Picture 13">
            <a:extLst>
              <a:ext uri="{FF2B5EF4-FFF2-40B4-BE49-F238E27FC236}">
                <a16:creationId xmlns:a16="http://schemas.microsoft.com/office/drawing/2014/main" id="{8BC3A7AE-0DA7-10EB-B8DC-78F2287694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74650" y="8442212"/>
            <a:ext cx="13795065" cy="1495851"/>
          </a:xfrm>
          <a:prstGeom prst="rect">
            <a:avLst/>
          </a:prstGeom>
        </p:spPr>
      </p:pic>
      <p:pic>
        <p:nvPicPr>
          <p:cNvPr id="19" name="Picture 18" descr="A graph of growth and growth&#10;&#10;AI-generated content may be incorrect.">
            <a:extLst>
              <a:ext uri="{FF2B5EF4-FFF2-40B4-BE49-F238E27FC236}">
                <a16:creationId xmlns:a16="http://schemas.microsoft.com/office/drawing/2014/main" id="{5DE4066C-24CF-F4FA-D36C-B9C66E52FDD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5316" y="2058935"/>
            <a:ext cx="8417234" cy="6498327"/>
          </a:xfrm>
          <a:prstGeom prst="rect">
            <a:avLst/>
          </a:prstGeom>
        </p:spPr>
      </p:pic>
      <p:pic>
        <p:nvPicPr>
          <p:cNvPr id="22" name="Picture 21" descr="A graph showing the growth of the company's company&#10;&#10;AI-generated content may be incorrect.">
            <a:extLst>
              <a:ext uri="{FF2B5EF4-FFF2-40B4-BE49-F238E27FC236}">
                <a16:creationId xmlns:a16="http://schemas.microsoft.com/office/drawing/2014/main" id="{93865588-4347-7D41-D0EE-17C836A6232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72770" y="1937669"/>
            <a:ext cx="8329750" cy="6387058"/>
          </a:xfrm>
          <a:prstGeom prst="rect">
            <a:avLst/>
          </a:prstGeom>
        </p:spPr>
      </p:pic>
    </p:spTree>
    <p:extLst>
      <p:ext uri="{BB962C8B-B14F-4D97-AF65-F5344CB8AC3E}">
        <p14:creationId xmlns:p14="http://schemas.microsoft.com/office/powerpoint/2010/main" val="1685659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DC1DA-B1F2-AF91-B7AF-F1E7DCCAAB9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BFDFB5D-2738-0057-7DD8-98B30BD47277}"/>
              </a:ext>
            </a:extLst>
          </p:cNvPr>
          <p:cNvGrpSpPr/>
          <p:nvPr/>
        </p:nvGrpSpPr>
        <p:grpSpPr>
          <a:xfrm>
            <a:off x="15548072" y="9258300"/>
            <a:ext cx="2378084" cy="708605"/>
            <a:chOff x="0" y="0"/>
            <a:chExt cx="3170779" cy="944806"/>
          </a:xfrm>
        </p:grpSpPr>
        <p:sp>
          <p:nvSpPr>
            <p:cNvPr id="3" name="Freeform 3">
              <a:extLst>
                <a:ext uri="{FF2B5EF4-FFF2-40B4-BE49-F238E27FC236}">
                  <a16:creationId xmlns:a16="http://schemas.microsoft.com/office/drawing/2014/main" id="{B8D271EE-7BC4-044B-FC32-FAF134B30103}"/>
                </a:ext>
              </a:extLst>
            </p:cNvPr>
            <p:cNvSpPr/>
            <p:nvPr/>
          </p:nvSpPr>
          <p:spPr>
            <a:xfrm>
              <a:off x="91" y="121859"/>
              <a:ext cx="3164923" cy="784492"/>
            </a:xfrm>
            <a:custGeom>
              <a:avLst/>
              <a:gdLst/>
              <a:ahLst/>
              <a:cxnLst/>
              <a:rect l="l" t="t" r="r" b="b"/>
              <a:pathLst>
                <a:path w="3164923" h="784492">
                  <a:moveTo>
                    <a:pt x="0" y="0"/>
                  </a:moveTo>
                  <a:lnTo>
                    <a:pt x="3164923" y="0"/>
                  </a:lnTo>
                  <a:lnTo>
                    <a:pt x="3164923" y="784492"/>
                  </a:lnTo>
                  <a:lnTo>
                    <a:pt x="0" y="784492"/>
                  </a:lnTo>
                  <a:lnTo>
                    <a:pt x="0" y="0"/>
                  </a:lnTo>
                  <a:close/>
                </a:path>
              </a:pathLst>
            </a:custGeom>
            <a:blipFill>
              <a:blip r:embed="rId3"/>
              <a:stretch>
                <a:fillRect/>
              </a:stretch>
            </a:blipFill>
          </p:spPr>
          <p:txBody>
            <a:bodyPr/>
            <a:lstStyle/>
            <a:p>
              <a:endParaRPr lang="en-US"/>
            </a:p>
          </p:txBody>
        </p:sp>
        <p:sp>
          <p:nvSpPr>
            <p:cNvPr id="4" name="TextBox 4">
              <a:extLst>
                <a:ext uri="{FF2B5EF4-FFF2-40B4-BE49-F238E27FC236}">
                  <a16:creationId xmlns:a16="http://schemas.microsoft.com/office/drawing/2014/main" id="{6D035843-F47E-7218-9DE0-CF5B61B2318E}"/>
                </a:ext>
              </a:extLst>
            </p:cNvPr>
            <p:cNvSpPr txBox="1"/>
            <p:nvPr/>
          </p:nvSpPr>
          <p:spPr>
            <a:xfrm>
              <a:off x="1588227" y="796998"/>
              <a:ext cx="1582552" cy="147808"/>
            </a:xfrm>
            <a:prstGeom prst="rect">
              <a:avLst/>
            </a:prstGeom>
          </p:spPr>
          <p:txBody>
            <a:bodyPr lIns="0" tIns="0" rIns="0" bIns="0" rtlCol="0" anchor="t">
              <a:spAutoFit/>
            </a:bodyPr>
            <a:lstStyle/>
            <a:p>
              <a:pPr algn="r">
                <a:lnSpc>
                  <a:spcPts val="862"/>
                </a:lnSpc>
              </a:pPr>
              <a:r>
                <a:rPr lang="en-US" sz="837" b="1" spc="188">
                  <a:solidFill>
                    <a:srgbClr val="464547"/>
                  </a:solidFill>
                  <a:latin typeface="Montserrat Semi-Bold"/>
                  <a:ea typeface="Montserrat Semi-Bold"/>
                  <a:cs typeface="Montserrat Semi-Bold"/>
                  <a:sym typeface="Montserrat Semi-Bold"/>
                </a:rPr>
                <a:t>SYMPOSIUM</a:t>
              </a:r>
            </a:p>
          </p:txBody>
        </p:sp>
        <p:sp>
          <p:nvSpPr>
            <p:cNvPr id="5" name="TextBox 5">
              <a:extLst>
                <a:ext uri="{FF2B5EF4-FFF2-40B4-BE49-F238E27FC236}">
                  <a16:creationId xmlns:a16="http://schemas.microsoft.com/office/drawing/2014/main" id="{3C509DFF-ED3B-6687-CB00-F85B89A7CFBF}"/>
                </a:ext>
              </a:extLst>
            </p:cNvPr>
            <p:cNvSpPr txBox="1"/>
            <p:nvPr/>
          </p:nvSpPr>
          <p:spPr>
            <a:xfrm>
              <a:off x="0" y="0"/>
              <a:ext cx="3170779" cy="302366"/>
            </a:xfrm>
            <a:prstGeom prst="rect">
              <a:avLst/>
            </a:prstGeom>
          </p:spPr>
          <p:txBody>
            <a:bodyPr lIns="0" tIns="0" rIns="0" bIns="0" rtlCol="0" anchor="t">
              <a:spAutoFit/>
            </a:bodyPr>
            <a:lstStyle/>
            <a:p>
              <a:pPr algn="l">
                <a:lnSpc>
                  <a:spcPts val="862"/>
                </a:lnSpc>
              </a:pPr>
              <a:r>
                <a:rPr lang="en-US" sz="767" spc="19">
                  <a:solidFill>
                    <a:srgbClr val="464547"/>
                  </a:solidFill>
                  <a:latin typeface="Montserrat"/>
                  <a:ea typeface="Montserrat"/>
                  <a:cs typeface="Montserrat"/>
                  <a:sym typeface="Montserrat"/>
                </a:rPr>
                <a:t>THE 15TH ANNUAL</a:t>
              </a:r>
            </a:p>
            <a:p>
              <a:pPr algn="l">
                <a:lnSpc>
                  <a:spcPts val="862"/>
                </a:lnSpc>
              </a:pPr>
              <a:r>
                <a:rPr lang="en-US" sz="837" b="1" spc="20">
                  <a:solidFill>
                    <a:srgbClr val="464547"/>
                  </a:solidFill>
                  <a:latin typeface="Montserrat Semi-Bold"/>
                  <a:ea typeface="Montserrat Semi-Bold"/>
                  <a:cs typeface="Montserrat Semi-Bold"/>
                  <a:sym typeface="Montserrat Semi-Bold"/>
                </a:rPr>
                <a:t>ECONOMIC &amp; REAL ESTATE</a:t>
              </a:r>
            </a:p>
          </p:txBody>
        </p:sp>
      </p:grpSp>
      <p:sp>
        <p:nvSpPr>
          <p:cNvPr id="6" name="Freeform 6">
            <a:extLst>
              <a:ext uri="{FF2B5EF4-FFF2-40B4-BE49-F238E27FC236}">
                <a16:creationId xmlns:a16="http://schemas.microsoft.com/office/drawing/2014/main" id="{83265D9D-CA9C-EE74-BE9C-76F8CF3EA416}"/>
              </a:ext>
            </a:extLst>
          </p:cNvPr>
          <p:cNvSpPr/>
          <p:nvPr/>
        </p:nvSpPr>
        <p:spPr>
          <a:xfrm>
            <a:off x="0" y="0"/>
            <a:ext cx="6848820" cy="491212"/>
          </a:xfrm>
          <a:custGeom>
            <a:avLst/>
            <a:gdLst/>
            <a:ahLst/>
            <a:cxnLst/>
            <a:rect l="l" t="t" r="r" b="b"/>
            <a:pathLst>
              <a:path w="6848820" h="491212">
                <a:moveTo>
                  <a:pt x="0" y="0"/>
                </a:moveTo>
                <a:lnTo>
                  <a:pt x="6848820" y="0"/>
                </a:lnTo>
                <a:lnTo>
                  <a:pt x="6848820" y="491212"/>
                </a:lnTo>
                <a:lnTo>
                  <a:pt x="0" y="491212"/>
                </a:lnTo>
                <a:lnTo>
                  <a:pt x="0" y="0"/>
                </a:lnTo>
                <a:close/>
              </a:path>
            </a:pathLst>
          </a:custGeom>
          <a:blipFill>
            <a:blip r:embed="rId4"/>
            <a:stretch>
              <a:fillRect/>
            </a:stretch>
          </a:blipFill>
        </p:spPr>
        <p:txBody>
          <a:bodyPr/>
          <a:lstStyle/>
          <a:p>
            <a:endParaRPr lang="en-US"/>
          </a:p>
        </p:txBody>
      </p:sp>
      <p:sp>
        <p:nvSpPr>
          <p:cNvPr id="7" name="TextBox 7">
            <a:extLst>
              <a:ext uri="{FF2B5EF4-FFF2-40B4-BE49-F238E27FC236}">
                <a16:creationId xmlns:a16="http://schemas.microsoft.com/office/drawing/2014/main" id="{EDD7D918-BDEC-9F74-F6B1-E8D875B81AC3}"/>
              </a:ext>
            </a:extLst>
          </p:cNvPr>
          <p:cNvSpPr txBox="1"/>
          <p:nvPr/>
        </p:nvSpPr>
        <p:spPr>
          <a:xfrm>
            <a:off x="0" y="38100"/>
            <a:ext cx="6142652" cy="381000"/>
          </a:xfrm>
          <a:prstGeom prst="rect">
            <a:avLst/>
          </a:prstGeom>
        </p:spPr>
        <p:txBody>
          <a:bodyPr lIns="0" tIns="0" rIns="0" bIns="0" rtlCol="0" anchor="t">
            <a:spAutoFit/>
          </a:bodyPr>
          <a:lstStyle/>
          <a:p>
            <a:pPr algn="ctr">
              <a:lnSpc>
                <a:spcPts val="2944"/>
              </a:lnSpc>
            </a:pPr>
            <a:r>
              <a:rPr lang="en-US" sz="2453" b="1" dirty="0">
                <a:solidFill>
                  <a:srgbClr val="FFFEFF"/>
                </a:solidFill>
                <a:latin typeface="Bebas Neue Bold"/>
                <a:ea typeface="Bebas Neue Bold"/>
                <a:cs typeface="Bebas Neue Bold"/>
                <a:sym typeface="Bebas Neue Bold"/>
              </a:rPr>
              <a:t>BREAKING GROUND: THE EMERGENCE OF A NEW ECONOMY</a:t>
            </a:r>
          </a:p>
        </p:txBody>
      </p:sp>
      <p:sp>
        <p:nvSpPr>
          <p:cNvPr id="8" name="Freeform 8">
            <a:extLst>
              <a:ext uri="{FF2B5EF4-FFF2-40B4-BE49-F238E27FC236}">
                <a16:creationId xmlns:a16="http://schemas.microsoft.com/office/drawing/2014/main" id="{5C163F02-9183-8791-76DC-135BCA743158}"/>
              </a:ext>
            </a:extLst>
          </p:cNvPr>
          <p:cNvSpPr/>
          <p:nvPr/>
        </p:nvSpPr>
        <p:spPr>
          <a:xfrm>
            <a:off x="-910562" y="9258300"/>
            <a:ext cx="1939262" cy="1900887"/>
          </a:xfrm>
          <a:custGeom>
            <a:avLst/>
            <a:gdLst/>
            <a:ahLst/>
            <a:cxnLst/>
            <a:rect l="l" t="t" r="r" b="b"/>
            <a:pathLst>
              <a:path w="1939262" h="1900887">
                <a:moveTo>
                  <a:pt x="0" y="0"/>
                </a:moveTo>
                <a:lnTo>
                  <a:pt x="1939262" y="0"/>
                </a:lnTo>
                <a:lnTo>
                  <a:pt x="1939262" y="1900887"/>
                </a:lnTo>
                <a:lnTo>
                  <a:pt x="0" y="19008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3E828F13-089F-4152-A2D8-9A341B7CB233}"/>
              </a:ext>
            </a:extLst>
          </p:cNvPr>
          <p:cNvSpPr/>
          <p:nvPr/>
        </p:nvSpPr>
        <p:spPr>
          <a:xfrm>
            <a:off x="17075573" y="-872187"/>
            <a:ext cx="1939262" cy="1900887"/>
          </a:xfrm>
          <a:custGeom>
            <a:avLst/>
            <a:gdLst/>
            <a:ahLst/>
            <a:cxnLst/>
            <a:rect l="l" t="t" r="r" b="b"/>
            <a:pathLst>
              <a:path w="1939262" h="1900887">
                <a:moveTo>
                  <a:pt x="0" y="0"/>
                </a:moveTo>
                <a:lnTo>
                  <a:pt x="1939263" y="0"/>
                </a:lnTo>
                <a:lnTo>
                  <a:pt x="1939263" y="1900887"/>
                </a:lnTo>
                <a:lnTo>
                  <a:pt x="0" y="19008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9E0C93FE-7947-455D-D670-6E8A5CDB6666}"/>
              </a:ext>
            </a:extLst>
          </p:cNvPr>
          <p:cNvSpPr txBox="1"/>
          <p:nvPr/>
        </p:nvSpPr>
        <p:spPr>
          <a:xfrm>
            <a:off x="6977820" y="320095"/>
            <a:ext cx="9968752" cy="1107996"/>
          </a:xfrm>
          <a:prstGeom prst="rect">
            <a:avLst/>
          </a:prstGeom>
          <a:noFill/>
        </p:spPr>
        <p:txBody>
          <a:bodyPr wrap="square">
            <a:spAutoFit/>
          </a:bodyPr>
          <a:lstStyle/>
          <a:p>
            <a:r>
              <a:rPr lang="en-US" sz="6600" dirty="0"/>
              <a:t>GNO Submarkets</a:t>
            </a:r>
          </a:p>
        </p:txBody>
      </p:sp>
      <p:pic>
        <p:nvPicPr>
          <p:cNvPr id="12" name="Picture 11">
            <a:extLst>
              <a:ext uri="{FF2B5EF4-FFF2-40B4-BE49-F238E27FC236}">
                <a16:creationId xmlns:a16="http://schemas.microsoft.com/office/drawing/2014/main" id="{3126B98E-4399-90AB-34B2-452B442A6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1600" y="8412865"/>
            <a:ext cx="13481881" cy="1613336"/>
          </a:xfrm>
          <a:prstGeom prst="rect">
            <a:avLst/>
          </a:prstGeom>
        </p:spPr>
      </p:pic>
      <p:pic>
        <p:nvPicPr>
          <p:cNvPr id="17" name="Picture 16" descr="A graph showing the growth of the company's revenue&#10;&#10;AI-generated content may be incorrect.">
            <a:extLst>
              <a:ext uri="{FF2B5EF4-FFF2-40B4-BE49-F238E27FC236}">
                <a16:creationId xmlns:a16="http://schemas.microsoft.com/office/drawing/2014/main" id="{C2848527-43CC-4181-5420-DD7F0DC7C2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4000" y="1819604"/>
            <a:ext cx="8086165" cy="6248401"/>
          </a:xfrm>
          <a:prstGeom prst="rect">
            <a:avLst/>
          </a:prstGeom>
        </p:spPr>
      </p:pic>
      <p:pic>
        <p:nvPicPr>
          <p:cNvPr id="21" name="Picture 20" descr="A graph of growth and growth&#10;&#10;AI-generated content may be incorrect.">
            <a:extLst>
              <a:ext uri="{FF2B5EF4-FFF2-40B4-BE49-F238E27FC236}">
                <a16:creationId xmlns:a16="http://schemas.microsoft.com/office/drawing/2014/main" id="{A5220538-44D1-94B9-FCCE-873E9E232C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2299" y="1943100"/>
            <a:ext cx="8086165" cy="6248400"/>
          </a:xfrm>
          <a:prstGeom prst="rect">
            <a:avLst/>
          </a:prstGeom>
        </p:spPr>
      </p:pic>
      <p:sp>
        <p:nvSpPr>
          <p:cNvPr id="23" name="TextBox 22">
            <a:extLst>
              <a:ext uri="{FF2B5EF4-FFF2-40B4-BE49-F238E27FC236}">
                <a16:creationId xmlns:a16="http://schemas.microsoft.com/office/drawing/2014/main" id="{294D07C7-9585-34E4-F25E-603E22B72FF1}"/>
              </a:ext>
            </a:extLst>
          </p:cNvPr>
          <p:cNvSpPr txBox="1"/>
          <p:nvPr/>
        </p:nvSpPr>
        <p:spPr>
          <a:xfrm>
            <a:off x="457200" y="1464421"/>
            <a:ext cx="4471264" cy="514628"/>
          </a:xfrm>
          <a:prstGeom prst="rect">
            <a:avLst/>
          </a:prstGeom>
          <a:noFill/>
        </p:spPr>
        <p:txBody>
          <a:bodyPr wrap="square">
            <a:spAutoFit/>
          </a:bodyPr>
          <a:lstStyle/>
          <a:p>
            <a:pPr algn="ctr">
              <a:lnSpc>
                <a:spcPts val="2944"/>
              </a:lnSpc>
            </a:pPr>
            <a:r>
              <a:rPr lang="en-US" sz="6600" b="1" spc="300" dirty="0" err="1">
                <a:latin typeface="Bebas Neue Bold"/>
                <a:ea typeface="Bebas Neue Bold"/>
                <a:cs typeface="Bebas Neue Bold"/>
                <a:sym typeface="Bebas Neue Bold"/>
              </a:rPr>
              <a:t>jefferson</a:t>
            </a:r>
            <a:endParaRPr lang="en-US" sz="6600" b="1" spc="300" dirty="0">
              <a:latin typeface="Bebas Neue Bold"/>
              <a:ea typeface="Bebas Neue Bold"/>
              <a:cs typeface="Bebas Neue Bold"/>
              <a:sym typeface="Bebas Neue Bold"/>
            </a:endParaRPr>
          </a:p>
        </p:txBody>
      </p:sp>
      <p:pic>
        <p:nvPicPr>
          <p:cNvPr id="11" name="Picture 10" descr="A screenshot of a phone&#10;&#10;AI-generated content may be incorrect.">
            <a:extLst>
              <a:ext uri="{FF2B5EF4-FFF2-40B4-BE49-F238E27FC236}">
                <a16:creationId xmlns:a16="http://schemas.microsoft.com/office/drawing/2014/main" id="{CA2AD85D-2EF0-4CD7-5A22-4ECF08DBB4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7799" y="8412865"/>
            <a:ext cx="13405681" cy="1700302"/>
          </a:xfrm>
          <a:prstGeom prst="rect">
            <a:avLst/>
          </a:prstGeom>
        </p:spPr>
      </p:pic>
      <p:pic>
        <p:nvPicPr>
          <p:cNvPr id="15" name="Picture 14" descr="A graph of growth and growth&#10;&#10;AI-generated content may be incorrect.">
            <a:extLst>
              <a:ext uri="{FF2B5EF4-FFF2-40B4-BE49-F238E27FC236}">
                <a16:creationId xmlns:a16="http://schemas.microsoft.com/office/drawing/2014/main" id="{CAB5C7B6-90EA-A512-BFA7-D94A6126F2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7177" y="2019299"/>
            <a:ext cx="8136407" cy="6248401"/>
          </a:xfrm>
          <a:prstGeom prst="rect">
            <a:avLst/>
          </a:prstGeom>
        </p:spPr>
      </p:pic>
      <p:pic>
        <p:nvPicPr>
          <p:cNvPr id="18" name="Picture 17" descr="A graph showing an orange line&#10;&#10;AI-generated content may be incorrect.">
            <a:extLst>
              <a:ext uri="{FF2B5EF4-FFF2-40B4-BE49-F238E27FC236}">
                <a16:creationId xmlns:a16="http://schemas.microsoft.com/office/drawing/2014/main" id="{52CE41E4-18B9-39A9-B80E-9553DE4EEC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75454" y="1943100"/>
            <a:ext cx="8235467" cy="6328689"/>
          </a:xfrm>
          <a:prstGeom prst="rect">
            <a:avLst/>
          </a:prstGeom>
        </p:spPr>
      </p:pic>
    </p:spTree>
    <p:extLst>
      <p:ext uri="{BB962C8B-B14F-4D97-AF65-F5344CB8AC3E}">
        <p14:creationId xmlns:p14="http://schemas.microsoft.com/office/powerpoint/2010/main" val="3070555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3B9BE-C3C3-950E-48E0-A314D7BBAFE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876297C-2316-5DEC-C819-A28425C33BC1}"/>
              </a:ext>
            </a:extLst>
          </p:cNvPr>
          <p:cNvGrpSpPr/>
          <p:nvPr/>
        </p:nvGrpSpPr>
        <p:grpSpPr>
          <a:xfrm>
            <a:off x="15548072" y="9258300"/>
            <a:ext cx="2378084" cy="708605"/>
            <a:chOff x="0" y="0"/>
            <a:chExt cx="3170779" cy="944806"/>
          </a:xfrm>
        </p:grpSpPr>
        <p:sp>
          <p:nvSpPr>
            <p:cNvPr id="3" name="Freeform 3">
              <a:extLst>
                <a:ext uri="{FF2B5EF4-FFF2-40B4-BE49-F238E27FC236}">
                  <a16:creationId xmlns:a16="http://schemas.microsoft.com/office/drawing/2014/main" id="{CDD98A93-5E3E-A139-B9E9-1CB86F72486B}"/>
                </a:ext>
              </a:extLst>
            </p:cNvPr>
            <p:cNvSpPr/>
            <p:nvPr/>
          </p:nvSpPr>
          <p:spPr>
            <a:xfrm>
              <a:off x="91" y="121859"/>
              <a:ext cx="3164923" cy="784492"/>
            </a:xfrm>
            <a:custGeom>
              <a:avLst/>
              <a:gdLst/>
              <a:ahLst/>
              <a:cxnLst/>
              <a:rect l="l" t="t" r="r" b="b"/>
              <a:pathLst>
                <a:path w="3164923" h="784492">
                  <a:moveTo>
                    <a:pt x="0" y="0"/>
                  </a:moveTo>
                  <a:lnTo>
                    <a:pt x="3164923" y="0"/>
                  </a:lnTo>
                  <a:lnTo>
                    <a:pt x="3164923" y="784492"/>
                  </a:lnTo>
                  <a:lnTo>
                    <a:pt x="0" y="784492"/>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BA4999EF-BE65-030F-424B-BD91D1638A60}"/>
                </a:ext>
              </a:extLst>
            </p:cNvPr>
            <p:cNvSpPr txBox="1"/>
            <p:nvPr/>
          </p:nvSpPr>
          <p:spPr>
            <a:xfrm>
              <a:off x="1588227" y="796998"/>
              <a:ext cx="1582552" cy="147808"/>
            </a:xfrm>
            <a:prstGeom prst="rect">
              <a:avLst/>
            </a:prstGeom>
          </p:spPr>
          <p:txBody>
            <a:bodyPr lIns="0" tIns="0" rIns="0" bIns="0" rtlCol="0" anchor="t">
              <a:spAutoFit/>
            </a:bodyPr>
            <a:lstStyle/>
            <a:p>
              <a:pPr algn="r">
                <a:lnSpc>
                  <a:spcPts val="862"/>
                </a:lnSpc>
              </a:pPr>
              <a:r>
                <a:rPr lang="en-US" sz="837" b="1" spc="188">
                  <a:solidFill>
                    <a:srgbClr val="464547"/>
                  </a:solidFill>
                  <a:latin typeface="Montserrat Semi-Bold"/>
                  <a:ea typeface="Montserrat Semi-Bold"/>
                  <a:cs typeface="Montserrat Semi-Bold"/>
                  <a:sym typeface="Montserrat Semi-Bold"/>
                </a:rPr>
                <a:t>SYMPOSIUM</a:t>
              </a:r>
            </a:p>
          </p:txBody>
        </p:sp>
        <p:sp>
          <p:nvSpPr>
            <p:cNvPr id="5" name="TextBox 5">
              <a:extLst>
                <a:ext uri="{FF2B5EF4-FFF2-40B4-BE49-F238E27FC236}">
                  <a16:creationId xmlns:a16="http://schemas.microsoft.com/office/drawing/2014/main" id="{3633E6C7-C77E-8EBA-FAFA-EB71668AC973}"/>
                </a:ext>
              </a:extLst>
            </p:cNvPr>
            <p:cNvSpPr txBox="1"/>
            <p:nvPr/>
          </p:nvSpPr>
          <p:spPr>
            <a:xfrm>
              <a:off x="0" y="0"/>
              <a:ext cx="3170779" cy="302366"/>
            </a:xfrm>
            <a:prstGeom prst="rect">
              <a:avLst/>
            </a:prstGeom>
          </p:spPr>
          <p:txBody>
            <a:bodyPr lIns="0" tIns="0" rIns="0" bIns="0" rtlCol="0" anchor="t">
              <a:spAutoFit/>
            </a:bodyPr>
            <a:lstStyle/>
            <a:p>
              <a:pPr algn="l">
                <a:lnSpc>
                  <a:spcPts val="862"/>
                </a:lnSpc>
              </a:pPr>
              <a:r>
                <a:rPr lang="en-US" sz="767" spc="19">
                  <a:solidFill>
                    <a:srgbClr val="464547"/>
                  </a:solidFill>
                  <a:latin typeface="Montserrat"/>
                  <a:ea typeface="Montserrat"/>
                  <a:cs typeface="Montserrat"/>
                  <a:sym typeface="Montserrat"/>
                </a:rPr>
                <a:t>THE 15TH ANNUAL</a:t>
              </a:r>
            </a:p>
            <a:p>
              <a:pPr algn="l">
                <a:lnSpc>
                  <a:spcPts val="862"/>
                </a:lnSpc>
              </a:pPr>
              <a:r>
                <a:rPr lang="en-US" sz="837" b="1" spc="20">
                  <a:solidFill>
                    <a:srgbClr val="464547"/>
                  </a:solidFill>
                  <a:latin typeface="Montserrat Semi-Bold"/>
                  <a:ea typeface="Montserrat Semi-Bold"/>
                  <a:cs typeface="Montserrat Semi-Bold"/>
                  <a:sym typeface="Montserrat Semi-Bold"/>
                </a:rPr>
                <a:t>ECONOMIC &amp; REAL ESTATE</a:t>
              </a:r>
            </a:p>
          </p:txBody>
        </p:sp>
      </p:grpSp>
      <p:sp>
        <p:nvSpPr>
          <p:cNvPr id="6" name="Freeform 6">
            <a:extLst>
              <a:ext uri="{FF2B5EF4-FFF2-40B4-BE49-F238E27FC236}">
                <a16:creationId xmlns:a16="http://schemas.microsoft.com/office/drawing/2014/main" id="{CE81F496-78F9-9F89-B1C9-83C8BC40BFB3}"/>
              </a:ext>
            </a:extLst>
          </p:cNvPr>
          <p:cNvSpPr/>
          <p:nvPr/>
        </p:nvSpPr>
        <p:spPr>
          <a:xfrm>
            <a:off x="0" y="0"/>
            <a:ext cx="6848820" cy="491212"/>
          </a:xfrm>
          <a:custGeom>
            <a:avLst/>
            <a:gdLst/>
            <a:ahLst/>
            <a:cxnLst/>
            <a:rect l="l" t="t" r="r" b="b"/>
            <a:pathLst>
              <a:path w="6848820" h="491212">
                <a:moveTo>
                  <a:pt x="0" y="0"/>
                </a:moveTo>
                <a:lnTo>
                  <a:pt x="6848820" y="0"/>
                </a:lnTo>
                <a:lnTo>
                  <a:pt x="6848820" y="491212"/>
                </a:lnTo>
                <a:lnTo>
                  <a:pt x="0" y="491212"/>
                </a:lnTo>
                <a:lnTo>
                  <a:pt x="0" y="0"/>
                </a:lnTo>
                <a:close/>
              </a:path>
            </a:pathLst>
          </a:custGeom>
          <a:blipFill>
            <a:blip r:embed="rId3"/>
            <a:stretch>
              <a:fillRect/>
            </a:stretch>
          </a:blipFill>
        </p:spPr>
        <p:txBody>
          <a:bodyPr/>
          <a:lstStyle/>
          <a:p>
            <a:endParaRPr lang="en-US"/>
          </a:p>
        </p:txBody>
      </p:sp>
      <p:sp>
        <p:nvSpPr>
          <p:cNvPr id="7" name="TextBox 7">
            <a:extLst>
              <a:ext uri="{FF2B5EF4-FFF2-40B4-BE49-F238E27FC236}">
                <a16:creationId xmlns:a16="http://schemas.microsoft.com/office/drawing/2014/main" id="{FA3F5667-5D1F-B997-8E7A-8912BF0B088A}"/>
              </a:ext>
            </a:extLst>
          </p:cNvPr>
          <p:cNvSpPr txBox="1"/>
          <p:nvPr/>
        </p:nvSpPr>
        <p:spPr>
          <a:xfrm>
            <a:off x="0" y="38100"/>
            <a:ext cx="6142652" cy="381000"/>
          </a:xfrm>
          <a:prstGeom prst="rect">
            <a:avLst/>
          </a:prstGeom>
        </p:spPr>
        <p:txBody>
          <a:bodyPr lIns="0" tIns="0" rIns="0" bIns="0" rtlCol="0" anchor="t">
            <a:spAutoFit/>
          </a:bodyPr>
          <a:lstStyle/>
          <a:p>
            <a:pPr algn="ctr">
              <a:lnSpc>
                <a:spcPts val="2944"/>
              </a:lnSpc>
            </a:pPr>
            <a:r>
              <a:rPr lang="en-US" sz="2453" b="1" dirty="0">
                <a:solidFill>
                  <a:srgbClr val="FFFEFF"/>
                </a:solidFill>
                <a:latin typeface="Bebas Neue Bold"/>
                <a:ea typeface="Bebas Neue Bold"/>
                <a:cs typeface="Bebas Neue Bold"/>
                <a:sym typeface="Bebas Neue Bold"/>
              </a:rPr>
              <a:t>BREAKING GROUND: THE EMERGENCE OF A NEW ECONOMY</a:t>
            </a:r>
          </a:p>
        </p:txBody>
      </p:sp>
      <p:sp>
        <p:nvSpPr>
          <p:cNvPr id="8" name="Freeform 8">
            <a:extLst>
              <a:ext uri="{FF2B5EF4-FFF2-40B4-BE49-F238E27FC236}">
                <a16:creationId xmlns:a16="http://schemas.microsoft.com/office/drawing/2014/main" id="{7574E7A8-239C-EF89-21E9-68B69EFA39A8}"/>
              </a:ext>
            </a:extLst>
          </p:cNvPr>
          <p:cNvSpPr/>
          <p:nvPr/>
        </p:nvSpPr>
        <p:spPr>
          <a:xfrm>
            <a:off x="-910562" y="9258300"/>
            <a:ext cx="1939262" cy="1900887"/>
          </a:xfrm>
          <a:custGeom>
            <a:avLst/>
            <a:gdLst/>
            <a:ahLst/>
            <a:cxnLst/>
            <a:rect l="l" t="t" r="r" b="b"/>
            <a:pathLst>
              <a:path w="1939262" h="1900887">
                <a:moveTo>
                  <a:pt x="0" y="0"/>
                </a:moveTo>
                <a:lnTo>
                  <a:pt x="1939262" y="0"/>
                </a:lnTo>
                <a:lnTo>
                  <a:pt x="1939262" y="1900887"/>
                </a:lnTo>
                <a:lnTo>
                  <a:pt x="0" y="1900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83C8E670-4362-C414-8421-2D3762A7FF07}"/>
              </a:ext>
            </a:extLst>
          </p:cNvPr>
          <p:cNvSpPr/>
          <p:nvPr/>
        </p:nvSpPr>
        <p:spPr>
          <a:xfrm>
            <a:off x="17075573" y="-872187"/>
            <a:ext cx="1939262" cy="1900887"/>
          </a:xfrm>
          <a:custGeom>
            <a:avLst/>
            <a:gdLst/>
            <a:ahLst/>
            <a:cxnLst/>
            <a:rect l="l" t="t" r="r" b="b"/>
            <a:pathLst>
              <a:path w="1939262" h="1900887">
                <a:moveTo>
                  <a:pt x="0" y="0"/>
                </a:moveTo>
                <a:lnTo>
                  <a:pt x="1939263" y="0"/>
                </a:lnTo>
                <a:lnTo>
                  <a:pt x="1939263" y="1900887"/>
                </a:lnTo>
                <a:lnTo>
                  <a:pt x="0" y="1900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EE4930BE-AC62-F9CB-A77A-554EDABB9E3A}"/>
              </a:ext>
            </a:extLst>
          </p:cNvPr>
          <p:cNvSpPr txBox="1"/>
          <p:nvPr/>
        </p:nvSpPr>
        <p:spPr>
          <a:xfrm>
            <a:off x="6977820" y="320095"/>
            <a:ext cx="9968752" cy="1107996"/>
          </a:xfrm>
          <a:prstGeom prst="rect">
            <a:avLst/>
          </a:prstGeom>
          <a:noFill/>
        </p:spPr>
        <p:txBody>
          <a:bodyPr wrap="square">
            <a:spAutoFit/>
          </a:bodyPr>
          <a:lstStyle/>
          <a:p>
            <a:r>
              <a:rPr lang="en-US" sz="6600" dirty="0"/>
              <a:t>GNO Submarkets</a:t>
            </a:r>
          </a:p>
        </p:txBody>
      </p:sp>
      <p:pic>
        <p:nvPicPr>
          <p:cNvPr id="17" name="Picture 16" descr="A graph showing the growth of the company's revenue&#10;&#10;AI-generated content may be incorrect.">
            <a:extLst>
              <a:ext uri="{FF2B5EF4-FFF2-40B4-BE49-F238E27FC236}">
                <a16:creationId xmlns:a16="http://schemas.microsoft.com/office/drawing/2014/main" id="{21EE73B9-4E23-5189-271D-B0E6502B91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0" y="1819604"/>
            <a:ext cx="8086165" cy="6248401"/>
          </a:xfrm>
          <a:prstGeom prst="rect">
            <a:avLst/>
          </a:prstGeom>
        </p:spPr>
      </p:pic>
      <p:pic>
        <p:nvPicPr>
          <p:cNvPr id="21" name="Picture 20" descr="A graph of growth and growth&#10;&#10;AI-generated content may be incorrect.">
            <a:extLst>
              <a:ext uri="{FF2B5EF4-FFF2-40B4-BE49-F238E27FC236}">
                <a16:creationId xmlns:a16="http://schemas.microsoft.com/office/drawing/2014/main" id="{11ABFC1C-AF8F-D891-C30F-3D5F5EAB18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299" y="1943100"/>
            <a:ext cx="8086165" cy="6248400"/>
          </a:xfrm>
          <a:prstGeom prst="rect">
            <a:avLst/>
          </a:prstGeom>
        </p:spPr>
      </p:pic>
      <p:sp>
        <p:nvSpPr>
          <p:cNvPr id="23" name="TextBox 22">
            <a:extLst>
              <a:ext uri="{FF2B5EF4-FFF2-40B4-BE49-F238E27FC236}">
                <a16:creationId xmlns:a16="http://schemas.microsoft.com/office/drawing/2014/main" id="{BB2CCC06-FF60-BE65-72CB-2E2C6BD57939}"/>
              </a:ext>
            </a:extLst>
          </p:cNvPr>
          <p:cNvSpPr txBox="1"/>
          <p:nvPr/>
        </p:nvSpPr>
        <p:spPr>
          <a:xfrm>
            <a:off x="457200" y="1464421"/>
            <a:ext cx="4471264" cy="514628"/>
          </a:xfrm>
          <a:prstGeom prst="rect">
            <a:avLst/>
          </a:prstGeom>
          <a:noFill/>
        </p:spPr>
        <p:txBody>
          <a:bodyPr wrap="square">
            <a:spAutoFit/>
          </a:bodyPr>
          <a:lstStyle/>
          <a:p>
            <a:pPr algn="ctr">
              <a:lnSpc>
                <a:spcPts val="2944"/>
              </a:lnSpc>
            </a:pPr>
            <a:r>
              <a:rPr lang="en-US" sz="6600" b="1" spc="300" dirty="0">
                <a:latin typeface="Bebas Neue Bold"/>
                <a:ea typeface="Bebas Neue Bold"/>
                <a:cs typeface="Bebas Neue Bold"/>
                <a:sym typeface="Bebas Neue Bold"/>
              </a:rPr>
              <a:t>St. </a:t>
            </a:r>
            <a:r>
              <a:rPr lang="en-US" sz="6600" b="1" spc="300" dirty="0" err="1">
                <a:latin typeface="Bebas Neue Bold"/>
                <a:ea typeface="Bebas Neue Bold"/>
                <a:cs typeface="Bebas Neue Bold"/>
                <a:sym typeface="Bebas Neue Bold"/>
              </a:rPr>
              <a:t>tammany</a:t>
            </a:r>
            <a:endParaRPr lang="en-US" sz="6600" b="1" spc="300" dirty="0">
              <a:latin typeface="Bebas Neue Bold"/>
              <a:ea typeface="Bebas Neue Bold"/>
              <a:cs typeface="Bebas Neue Bold"/>
              <a:sym typeface="Bebas Neue Bold"/>
            </a:endParaRPr>
          </a:p>
        </p:txBody>
      </p:sp>
      <p:pic>
        <p:nvPicPr>
          <p:cNvPr id="25" name="Picture 24">
            <a:extLst>
              <a:ext uri="{FF2B5EF4-FFF2-40B4-BE49-F238E27FC236}">
                <a16:creationId xmlns:a16="http://schemas.microsoft.com/office/drawing/2014/main" id="{66434635-4B9B-4C55-3AFB-EA4AA66A9E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1600" y="8373263"/>
            <a:ext cx="13481881" cy="1570837"/>
          </a:xfrm>
          <a:prstGeom prst="rect">
            <a:avLst/>
          </a:prstGeom>
        </p:spPr>
      </p:pic>
      <p:pic>
        <p:nvPicPr>
          <p:cNvPr id="27" name="Picture 26">
            <a:extLst>
              <a:ext uri="{FF2B5EF4-FFF2-40B4-BE49-F238E27FC236}">
                <a16:creationId xmlns:a16="http://schemas.microsoft.com/office/drawing/2014/main" id="{E56DF298-1438-7E23-AE52-E2A2EE09F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7276" y="8459518"/>
            <a:ext cx="13415524" cy="1525741"/>
          </a:xfrm>
          <a:prstGeom prst="rect">
            <a:avLst/>
          </a:prstGeom>
        </p:spPr>
      </p:pic>
      <p:pic>
        <p:nvPicPr>
          <p:cNvPr id="29" name="Picture 28" descr="A graph of growth and growth&#10;&#10;AI-generated content may be incorrect.">
            <a:extLst>
              <a:ext uri="{FF2B5EF4-FFF2-40B4-BE49-F238E27FC236}">
                <a16:creationId xmlns:a16="http://schemas.microsoft.com/office/drawing/2014/main" id="{5F966FEE-9C81-2A67-80F7-AFEA503B81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8200" y="2056322"/>
            <a:ext cx="8028436" cy="6174355"/>
          </a:xfrm>
          <a:prstGeom prst="rect">
            <a:avLst/>
          </a:prstGeom>
        </p:spPr>
      </p:pic>
      <p:pic>
        <p:nvPicPr>
          <p:cNvPr id="31" name="Picture 30" descr="A graph showing an orange line&#10;&#10;AI-generated content may be incorrect.">
            <a:extLst>
              <a:ext uri="{FF2B5EF4-FFF2-40B4-BE49-F238E27FC236}">
                <a16:creationId xmlns:a16="http://schemas.microsoft.com/office/drawing/2014/main" id="{FC9DD4C6-3213-D1D3-1D1D-1C5D0B919C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34061" y="1916402"/>
            <a:ext cx="8398565" cy="6456861"/>
          </a:xfrm>
          <a:prstGeom prst="rect">
            <a:avLst/>
          </a:prstGeom>
        </p:spPr>
      </p:pic>
    </p:spTree>
    <p:extLst>
      <p:ext uri="{BB962C8B-B14F-4D97-AF65-F5344CB8AC3E}">
        <p14:creationId xmlns:p14="http://schemas.microsoft.com/office/powerpoint/2010/main" val="1117727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A1107-A61E-22B4-C789-2F26C8C55A9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807BB1E-54C2-1ADF-CAC6-89984DF3980C}"/>
              </a:ext>
            </a:extLst>
          </p:cNvPr>
          <p:cNvGrpSpPr/>
          <p:nvPr/>
        </p:nvGrpSpPr>
        <p:grpSpPr>
          <a:xfrm>
            <a:off x="15548072" y="9258300"/>
            <a:ext cx="2378084" cy="708605"/>
            <a:chOff x="0" y="0"/>
            <a:chExt cx="3170779" cy="944806"/>
          </a:xfrm>
        </p:grpSpPr>
        <p:sp>
          <p:nvSpPr>
            <p:cNvPr id="3" name="Freeform 3">
              <a:extLst>
                <a:ext uri="{FF2B5EF4-FFF2-40B4-BE49-F238E27FC236}">
                  <a16:creationId xmlns:a16="http://schemas.microsoft.com/office/drawing/2014/main" id="{4717FC57-664A-B39D-8175-BD3E4F8E61C8}"/>
                </a:ext>
              </a:extLst>
            </p:cNvPr>
            <p:cNvSpPr/>
            <p:nvPr/>
          </p:nvSpPr>
          <p:spPr>
            <a:xfrm>
              <a:off x="91" y="121859"/>
              <a:ext cx="3164923" cy="784492"/>
            </a:xfrm>
            <a:custGeom>
              <a:avLst/>
              <a:gdLst/>
              <a:ahLst/>
              <a:cxnLst/>
              <a:rect l="l" t="t" r="r" b="b"/>
              <a:pathLst>
                <a:path w="3164923" h="784492">
                  <a:moveTo>
                    <a:pt x="0" y="0"/>
                  </a:moveTo>
                  <a:lnTo>
                    <a:pt x="3164923" y="0"/>
                  </a:lnTo>
                  <a:lnTo>
                    <a:pt x="3164923" y="784492"/>
                  </a:lnTo>
                  <a:lnTo>
                    <a:pt x="0" y="784492"/>
                  </a:lnTo>
                  <a:lnTo>
                    <a:pt x="0" y="0"/>
                  </a:lnTo>
                  <a:close/>
                </a:path>
              </a:pathLst>
            </a:custGeom>
            <a:blipFill>
              <a:blip r:embed="rId2"/>
              <a:stretch>
                <a:fillRect/>
              </a:stretch>
            </a:blipFill>
          </p:spPr>
          <p:txBody>
            <a:bodyPr/>
            <a:lstStyle/>
            <a:p>
              <a:endParaRPr lang="en-US"/>
            </a:p>
          </p:txBody>
        </p:sp>
        <p:sp>
          <p:nvSpPr>
            <p:cNvPr id="4" name="TextBox 4">
              <a:extLst>
                <a:ext uri="{FF2B5EF4-FFF2-40B4-BE49-F238E27FC236}">
                  <a16:creationId xmlns:a16="http://schemas.microsoft.com/office/drawing/2014/main" id="{B4413FD4-5FDD-544F-DD7C-B2AB11E21EDE}"/>
                </a:ext>
              </a:extLst>
            </p:cNvPr>
            <p:cNvSpPr txBox="1"/>
            <p:nvPr/>
          </p:nvSpPr>
          <p:spPr>
            <a:xfrm>
              <a:off x="1588227" y="796998"/>
              <a:ext cx="1582552" cy="147808"/>
            </a:xfrm>
            <a:prstGeom prst="rect">
              <a:avLst/>
            </a:prstGeom>
          </p:spPr>
          <p:txBody>
            <a:bodyPr lIns="0" tIns="0" rIns="0" bIns="0" rtlCol="0" anchor="t">
              <a:spAutoFit/>
            </a:bodyPr>
            <a:lstStyle/>
            <a:p>
              <a:pPr algn="r">
                <a:lnSpc>
                  <a:spcPts val="862"/>
                </a:lnSpc>
              </a:pPr>
              <a:r>
                <a:rPr lang="en-US" sz="837" b="1" spc="188">
                  <a:solidFill>
                    <a:srgbClr val="464547"/>
                  </a:solidFill>
                  <a:latin typeface="Montserrat Semi-Bold"/>
                  <a:ea typeface="Montserrat Semi-Bold"/>
                  <a:cs typeface="Montserrat Semi-Bold"/>
                  <a:sym typeface="Montserrat Semi-Bold"/>
                </a:rPr>
                <a:t>SYMPOSIUM</a:t>
              </a:r>
            </a:p>
          </p:txBody>
        </p:sp>
        <p:sp>
          <p:nvSpPr>
            <p:cNvPr id="5" name="TextBox 5">
              <a:extLst>
                <a:ext uri="{FF2B5EF4-FFF2-40B4-BE49-F238E27FC236}">
                  <a16:creationId xmlns:a16="http://schemas.microsoft.com/office/drawing/2014/main" id="{DCE9630A-1571-7FEB-DADE-982794EECCC6}"/>
                </a:ext>
              </a:extLst>
            </p:cNvPr>
            <p:cNvSpPr txBox="1"/>
            <p:nvPr/>
          </p:nvSpPr>
          <p:spPr>
            <a:xfrm>
              <a:off x="0" y="0"/>
              <a:ext cx="3170779" cy="302366"/>
            </a:xfrm>
            <a:prstGeom prst="rect">
              <a:avLst/>
            </a:prstGeom>
          </p:spPr>
          <p:txBody>
            <a:bodyPr lIns="0" tIns="0" rIns="0" bIns="0" rtlCol="0" anchor="t">
              <a:spAutoFit/>
            </a:bodyPr>
            <a:lstStyle/>
            <a:p>
              <a:pPr algn="l">
                <a:lnSpc>
                  <a:spcPts val="862"/>
                </a:lnSpc>
              </a:pPr>
              <a:r>
                <a:rPr lang="en-US" sz="767" spc="19">
                  <a:solidFill>
                    <a:srgbClr val="464547"/>
                  </a:solidFill>
                  <a:latin typeface="Montserrat"/>
                  <a:ea typeface="Montserrat"/>
                  <a:cs typeface="Montserrat"/>
                  <a:sym typeface="Montserrat"/>
                </a:rPr>
                <a:t>THE 15TH ANNUAL</a:t>
              </a:r>
            </a:p>
            <a:p>
              <a:pPr algn="l">
                <a:lnSpc>
                  <a:spcPts val="862"/>
                </a:lnSpc>
              </a:pPr>
              <a:r>
                <a:rPr lang="en-US" sz="837" b="1" spc="20">
                  <a:solidFill>
                    <a:srgbClr val="464547"/>
                  </a:solidFill>
                  <a:latin typeface="Montserrat Semi-Bold"/>
                  <a:ea typeface="Montserrat Semi-Bold"/>
                  <a:cs typeface="Montserrat Semi-Bold"/>
                  <a:sym typeface="Montserrat Semi-Bold"/>
                </a:rPr>
                <a:t>ECONOMIC &amp; REAL ESTATE</a:t>
              </a:r>
            </a:p>
          </p:txBody>
        </p:sp>
      </p:grpSp>
      <p:sp>
        <p:nvSpPr>
          <p:cNvPr id="6" name="Freeform 6">
            <a:extLst>
              <a:ext uri="{FF2B5EF4-FFF2-40B4-BE49-F238E27FC236}">
                <a16:creationId xmlns:a16="http://schemas.microsoft.com/office/drawing/2014/main" id="{D6DC4BDA-8548-46B8-FB53-62306C321400}"/>
              </a:ext>
            </a:extLst>
          </p:cNvPr>
          <p:cNvSpPr/>
          <p:nvPr/>
        </p:nvSpPr>
        <p:spPr>
          <a:xfrm>
            <a:off x="0" y="0"/>
            <a:ext cx="6848820" cy="491212"/>
          </a:xfrm>
          <a:custGeom>
            <a:avLst/>
            <a:gdLst/>
            <a:ahLst/>
            <a:cxnLst/>
            <a:rect l="l" t="t" r="r" b="b"/>
            <a:pathLst>
              <a:path w="6848820" h="491212">
                <a:moveTo>
                  <a:pt x="0" y="0"/>
                </a:moveTo>
                <a:lnTo>
                  <a:pt x="6848820" y="0"/>
                </a:lnTo>
                <a:lnTo>
                  <a:pt x="6848820" y="491212"/>
                </a:lnTo>
                <a:lnTo>
                  <a:pt x="0" y="491212"/>
                </a:lnTo>
                <a:lnTo>
                  <a:pt x="0" y="0"/>
                </a:lnTo>
                <a:close/>
              </a:path>
            </a:pathLst>
          </a:custGeom>
          <a:blipFill>
            <a:blip r:embed="rId3"/>
            <a:stretch>
              <a:fillRect/>
            </a:stretch>
          </a:blipFill>
        </p:spPr>
        <p:txBody>
          <a:bodyPr/>
          <a:lstStyle/>
          <a:p>
            <a:endParaRPr lang="en-US"/>
          </a:p>
        </p:txBody>
      </p:sp>
      <p:sp>
        <p:nvSpPr>
          <p:cNvPr id="7" name="TextBox 7">
            <a:extLst>
              <a:ext uri="{FF2B5EF4-FFF2-40B4-BE49-F238E27FC236}">
                <a16:creationId xmlns:a16="http://schemas.microsoft.com/office/drawing/2014/main" id="{5A745B13-03C9-C614-AF84-DDE5F6316096}"/>
              </a:ext>
            </a:extLst>
          </p:cNvPr>
          <p:cNvSpPr txBox="1"/>
          <p:nvPr/>
        </p:nvSpPr>
        <p:spPr>
          <a:xfrm>
            <a:off x="0" y="38100"/>
            <a:ext cx="6142652" cy="381000"/>
          </a:xfrm>
          <a:prstGeom prst="rect">
            <a:avLst/>
          </a:prstGeom>
        </p:spPr>
        <p:txBody>
          <a:bodyPr lIns="0" tIns="0" rIns="0" bIns="0" rtlCol="0" anchor="t">
            <a:spAutoFit/>
          </a:bodyPr>
          <a:lstStyle/>
          <a:p>
            <a:pPr algn="ctr">
              <a:lnSpc>
                <a:spcPts val="2944"/>
              </a:lnSpc>
            </a:pPr>
            <a:r>
              <a:rPr lang="en-US" sz="2453" b="1" dirty="0">
                <a:solidFill>
                  <a:srgbClr val="FFFEFF"/>
                </a:solidFill>
                <a:latin typeface="Bebas Neue Bold"/>
                <a:ea typeface="Bebas Neue Bold"/>
                <a:cs typeface="Bebas Neue Bold"/>
                <a:sym typeface="Bebas Neue Bold"/>
              </a:rPr>
              <a:t>BREAKING GROUND: THE EMERGENCE OF A NEW ECONOMY</a:t>
            </a:r>
          </a:p>
        </p:txBody>
      </p:sp>
      <p:sp>
        <p:nvSpPr>
          <p:cNvPr id="8" name="Freeform 8">
            <a:extLst>
              <a:ext uri="{FF2B5EF4-FFF2-40B4-BE49-F238E27FC236}">
                <a16:creationId xmlns:a16="http://schemas.microsoft.com/office/drawing/2014/main" id="{04E62E15-9735-B2E2-EC94-DA3EDDCB45D7}"/>
              </a:ext>
            </a:extLst>
          </p:cNvPr>
          <p:cNvSpPr/>
          <p:nvPr/>
        </p:nvSpPr>
        <p:spPr>
          <a:xfrm>
            <a:off x="-910562" y="9258300"/>
            <a:ext cx="1939262" cy="1900887"/>
          </a:xfrm>
          <a:custGeom>
            <a:avLst/>
            <a:gdLst/>
            <a:ahLst/>
            <a:cxnLst/>
            <a:rect l="l" t="t" r="r" b="b"/>
            <a:pathLst>
              <a:path w="1939262" h="1900887">
                <a:moveTo>
                  <a:pt x="0" y="0"/>
                </a:moveTo>
                <a:lnTo>
                  <a:pt x="1939262" y="0"/>
                </a:lnTo>
                <a:lnTo>
                  <a:pt x="1939262" y="1900887"/>
                </a:lnTo>
                <a:lnTo>
                  <a:pt x="0" y="1900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7316EF93-BAA0-E564-C9B5-27AB03945C92}"/>
              </a:ext>
            </a:extLst>
          </p:cNvPr>
          <p:cNvSpPr/>
          <p:nvPr/>
        </p:nvSpPr>
        <p:spPr>
          <a:xfrm>
            <a:off x="17075573" y="-872187"/>
            <a:ext cx="1939262" cy="1900887"/>
          </a:xfrm>
          <a:custGeom>
            <a:avLst/>
            <a:gdLst/>
            <a:ahLst/>
            <a:cxnLst/>
            <a:rect l="l" t="t" r="r" b="b"/>
            <a:pathLst>
              <a:path w="1939262" h="1900887">
                <a:moveTo>
                  <a:pt x="0" y="0"/>
                </a:moveTo>
                <a:lnTo>
                  <a:pt x="1939263" y="0"/>
                </a:lnTo>
                <a:lnTo>
                  <a:pt x="1939263" y="1900887"/>
                </a:lnTo>
                <a:lnTo>
                  <a:pt x="0" y="1900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3D05757A-5C54-0A47-040F-88E46846304E}"/>
              </a:ext>
            </a:extLst>
          </p:cNvPr>
          <p:cNvSpPr txBox="1"/>
          <p:nvPr/>
        </p:nvSpPr>
        <p:spPr>
          <a:xfrm>
            <a:off x="6977820" y="320095"/>
            <a:ext cx="9968752" cy="1107996"/>
          </a:xfrm>
          <a:prstGeom prst="rect">
            <a:avLst/>
          </a:prstGeom>
          <a:noFill/>
        </p:spPr>
        <p:txBody>
          <a:bodyPr wrap="square">
            <a:spAutoFit/>
          </a:bodyPr>
          <a:lstStyle/>
          <a:p>
            <a:r>
              <a:rPr lang="en-US" sz="6600" dirty="0"/>
              <a:t>GNO Submarkets</a:t>
            </a:r>
          </a:p>
        </p:txBody>
      </p:sp>
      <p:pic>
        <p:nvPicPr>
          <p:cNvPr id="12" name="Picture 11">
            <a:extLst>
              <a:ext uri="{FF2B5EF4-FFF2-40B4-BE49-F238E27FC236}">
                <a16:creationId xmlns:a16="http://schemas.microsoft.com/office/drawing/2014/main" id="{B06432AA-6B60-5CDB-AAE4-48D2112D54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1600" y="8412865"/>
            <a:ext cx="13481881" cy="1613336"/>
          </a:xfrm>
          <a:prstGeom prst="rect">
            <a:avLst/>
          </a:prstGeom>
        </p:spPr>
      </p:pic>
      <p:pic>
        <p:nvPicPr>
          <p:cNvPr id="17" name="Picture 16" descr="A graph showing the growth of the company's revenue&#10;&#10;AI-generated content may be incorrect.">
            <a:extLst>
              <a:ext uri="{FF2B5EF4-FFF2-40B4-BE49-F238E27FC236}">
                <a16:creationId xmlns:a16="http://schemas.microsoft.com/office/drawing/2014/main" id="{902EAD2C-FF83-F12F-0FE9-4DB915B997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000" y="1819604"/>
            <a:ext cx="8086165" cy="6248401"/>
          </a:xfrm>
          <a:prstGeom prst="rect">
            <a:avLst/>
          </a:prstGeom>
        </p:spPr>
      </p:pic>
      <p:pic>
        <p:nvPicPr>
          <p:cNvPr id="21" name="Picture 20" descr="A graph of growth and growth&#10;&#10;AI-generated content may be incorrect.">
            <a:extLst>
              <a:ext uri="{FF2B5EF4-FFF2-40B4-BE49-F238E27FC236}">
                <a16:creationId xmlns:a16="http://schemas.microsoft.com/office/drawing/2014/main" id="{8AB694C3-7326-4364-93BA-67D7AB1E5E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2299" y="1943100"/>
            <a:ext cx="8086165" cy="6248400"/>
          </a:xfrm>
          <a:prstGeom prst="rect">
            <a:avLst/>
          </a:prstGeom>
        </p:spPr>
      </p:pic>
      <p:sp>
        <p:nvSpPr>
          <p:cNvPr id="23" name="TextBox 22">
            <a:extLst>
              <a:ext uri="{FF2B5EF4-FFF2-40B4-BE49-F238E27FC236}">
                <a16:creationId xmlns:a16="http://schemas.microsoft.com/office/drawing/2014/main" id="{2654B336-202B-D943-3E15-1CFFB3CD60C5}"/>
              </a:ext>
            </a:extLst>
          </p:cNvPr>
          <p:cNvSpPr txBox="1"/>
          <p:nvPr/>
        </p:nvSpPr>
        <p:spPr>
          <a:xfrm>
            <a:off x="457200" y="1464421"/>
            <a:ext cx="4471264" cy="514628"/>
          </a:xfrm>
          <a:prstGeom prst="rect">
            <a:avLst/>
          </a:prstGeom>
          <a:noFill/>
        </p:spPr>
        <p:txBody>
          <a:bodyPr wrap="square">
            <a:spAutoFit/>
          </a:bodyPr>
          <a:lstStyle/>
          <a:p>
            <a:pPr algn="ctr">
              <a:lnSpc>
                <a:spcPts val="2944"/>
              </a:lnSpc>
            </a:pPr>
            <a:r>
              <a:rPr lang="en-US" sz="6600" b="1" spc="300" dirty="0" err="1">
                <a:latin typeface="Bebas Neue Bold"/>
                <a:ea typeface="Bebas Neue Bold"/>
                <a:cs typeface="Bebas Neue Bold"/>
                <a:sym typeface="Bebas Neue Bold"/>
              </a:rPr>
              <a:t>tangipahoa</a:t>
            </a:r>
            <a:endParaRPr lang="en-US" sz="6600" b="1" spc="300" dirty="0">
              <a:latin typeface="Bebas Neue Bold"/>
              <a:ea typeface="Bebas Neue Bold"/>
              <a:cs typeface="Bebas Neue Bold"/>
              <a:sym typeface="Bebas Neue Bold"/>
            </a:endParaRPr>
          </a:p>
        </p:txBody>
      </p:sp>
      <p:pic>
        <p:nvPicPr>
          <p:cNvPr id="11" name="Picture 10">
            <a:extLst>
              <a:ext uri="{FF2B5EF4-FFF2-40B4-BE49-F238E27FC236}">
                <a16:creationId xmlns:a16="http://schemas.microsoft.com/office/drawing/2014/main" id="{4ADED064-ECC5-EA5B-752A-6CEDE6FA22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0650" y="8343899"/>
            <a:ext cx="13791703" cy="1594163"/>
          </a:xfrm>
          <a:prstGeom prst="rect">
            <a:avLst/>
          </a:prstGeom>
        </p:spPr>
      </p:pic>
      <p:pic>
        <p:nvPicPr>
          <p:cNvPr id="15" name="Picture 14" descr="A graph showing the growth of the stock market&#10;&#10;AI-generated content may be incorrect.">
            <a:extLst>
              <a:ext uri="{FF2B5EF4-FFF2-40B4-BE49-F238E27FC236}">
                <a16:creationId xmlns:a16="http://schemas.microsoft.com/office/drawing/2014/main" id="{52221318-E208-27D1-0B78-D10E4B36A6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23660" y="2025911"/>
            <a:ext cx="7951913" cy="6106090"/>
          </a:xfrm>
          <a:prstGeom prst="rect">
            <a:avLst/>
          </a:prstGeom>
        </p:spPr>
      </p:pic>
      <p:pic>
        <p:nvPicPr>
          <p:cNvPr id="18" name="Picture 17" descr="A graph of growth and growth&#10;&#10;AI-generated content may be incorrect.">
            <a:extLst>
              <a:ext uri="{FF2B5EF4-FFF2-40B4-BE49-F238E27FC236}">
                <a16:creationId xmlns:a16="http://schemas.microsoft.com/office/drawing/2014/main" id="{EA34E988-900F-102C-C9E8-DA05151A97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3427" y="2099974"/>
            <a:ext cx="8229466" cy="6313515"/>
          </a:xfrm>
          <a:prstGeom prst="rect">
            <a:avLst/>
          </a:prstGeom>
        </p:spPr>
      </p:pic>
    </p:spTree>
    <p:extLst>
      <p:ext uri="{BB962C8B-B14F-4D97-AF65-F5344CB8AC3E}">
        <p14:creationId xmlns:p14="http://schemas.microsoft.com/office/powerpoint/2010/main" val="3093687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952EA-FBA5-4BE9-4CF9-A7C477BDA14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1813A20-EE9A-D911-BAA5-17D5E5E7070B}"/>
              </a:ext>
            </a:extLst>
          </p:cNvPr>
          <p:cNvGrpSpPr/>
          <p:nvPr/>
        </p:nvGrpSpPr>
        <p:grpSpPr>
          <a:xfrm rot="5400000">
            <a:off x="723998" y="9038105"/>
            <a:ext cx="609404" cy="609404"/>
            <a:chOff x="0" y="0"/>
            <a:chExt cx="160501" cy="160501"/>
          </a:xfrm>
        </p:grpSpPr>
        <p:sp>
          <p:nvSpPr>
            <p:cNvPr id="3" name="Freeform 3">
              <a:extLst>
                <a:ext uri="{FF2B5EF4-FFF2-40B4-BE49-F238E27FC236}">
                  <a16:creationId xmlns:a16="http://schemas.microsoft.com/office/drawing/2014/main" id="{9D6F2CFA-BCEC-FF8A-5FEE-323B8AE6AF07}"/>
                </a:ext>
              </a:extLst>
            </p:cNvPr>
            <p:cNvSpPr/>
            <p:nvPr/>
          </p:nvSpPr>
          <p:spPr>
            <a:xfrm>
              <a:off x="0" y="0"/>
              <a:ext cx="160501" cy="160501"/>
            </a:xfrm>
            <a:custGeom>
              <a:avLst/>
              <a:gdLst/>
              <a:ahLst/>
              <a:cxnLst/>
              <a:rect l="l" t="t" r="r" b="b"/>
              <a:pathLst>
                <a:path w="160501" h="160501">
                  <a:moveTo>
                    <a:pt x="0" y="0"/>
                  </a:moveTo>
                  <a:lnTo>
                    <a:pt x="160501" y="0"/>
                  </a:lnTo>
                  <a:lnTo>
                    <a:pt x="160501" y="160501"/>
                  </a:lnTo>
                  <a:lnTo>
                    <a:pt x="0" y="160501"/>
                  </a:lnTo>
                  <a:close/>
                </a:path>
              </a:pathLst>
            </a:custGeom>
            <a:solidFill>
              <a:srgbClr val="B5121B"/>
            </a:solidFill>
          </p:spPr>
          <p:txBody>
            <a:bodyPr/>
            <a:lstStyle/>
            <a:p>
              <a:endParaRPr lang="en-US"/>
            </a:p>
          </p:txBody>
        </p:sp>
        <p:sp>
          <p:nvSpPr>
            <p:cNvPr id="4" name="TextBox 4">
              <a:extLst>
                <a:ext uri="{FF2B5EF4-FFF2-40B4-BE49-F238E27FC236}">
                  <a16:creationId xmlns:a16="http://schemas.microsoft.com/office/drawing/2014/main" id="{B4825B9F-5614-9271-33E3-116AC5980711}"/>
                </a:ext>
              </a:extLst>
            </p:cNvPr>
            <p:cNvSpPr txBox="1"/>
            <p:nvPr/>
          </p:nvSpPr>
          <p:spPr>
            <a:xfrm>
              <a:off x="0" y="-38100"/>
              <a:ext cx="160501" cy="198601"/>
            </a:xfrm>
            <a:prstGeom prst="rect">
              <a:avLst/>
            </a:prstGeom>
          </p:spPr>
          <p:txBody>
            <a:bodyPr lIns="50800" tIns="50800" rIns="50800" bIns="50800" rtlCol="0" anchor="ctr"/>
            <a:lstStyle/>
            <a:p>
              <a:pPr algn="ctr">
                <a:lnSpc>
                  <a:spcPts val="2659"/>
                </a:lnSpc>
              </a:pPr>
              <a:endParaRPr/>
            </a:p>
          </p:txBody>
        </p:sp>
      </p:grpSp>
      <p:grpSp>
        <p:nvGrpSpPr>
          <p:cNvPr id="5" name="Group 5">
            <a:extLst>
              <a:ext uri="{FF2B5EF4-FFF2-40B4-BE49-F238E27FC236}">
                <a16:creationId xmlns:a16="http://schemas.microsoft.com/office/drawing/2014/main" id="{16825B03-467E-259B-34F8-A730E41B1CCD}"/>
              </a:ext>
            </a:extLst>
          </p:cNvPr>
          <p:cNvGrpSpPr/>
          <p:nvPr/>
        </p:nvGrpSpPr>
        <p:grpSpPr>
          <a:xfrm rot="5400000">
            <a:off x="1708686" y="9038105"/>
            <a:ext cx="609404" cy="609404"/>
            <a:chOff x="0" y="0"/>
            <a:chExt cx="160501" cy="160501"/>
          </a:xfrm>
        </p:grpSpPr>
        <p:sp>
          <p:nvSpPr>
            <p:cNvPr id="6" name="Freeform 6">
              <a:extLst>
                <a:ext uri="{FF2B5EF4-FFF2-40B4-BE49-F238E27FC236}">
                  <a16:creationId xmlns:a16="http://schemas.microsoft.com/office/drawing/2014/main" id="{80BE61F3-7E95-9694-7283-9BED8905EEDB}"/>
                </a:ext>
              </a:extLst>
            </p:cNvPr>
            <p:cNvSpPr/>
            <p:nvPr/>
          </p:nvSpPr>
          <p:spPr>
            <a:xfrm>
              <a:off x="0" y="0"/>
              <a:ext cx="160501" cy="160501"/>
            </a:xfrm>
            <a:custGeom>
              <a:avLst/>
              <a:gdLst/>
              <a:ahLst/>
              <a:cxnLst/>
              <a:rect l="l" t="t" r="r" b="b"/>
              <a:pathLst>
                <a:path w="160501" h="160501">
                  <a:moveTo>
                    <a:pt x="0" y="0"/>
                  </a:moveTo>
                  <a:lnTo>
                    <a:pt x="160501" y="0"/>
                  </a:lnTo>
                  <a:lnTo>
                    <a:pt x="160501" y="160501"/>
                  </a:lnTo>
                  <a:lnTo>
                    <a:pt x="0" y="160501"/>
                  </a:lnTo>
                  <a:close/>
                </a:path>
              </a:pathLst>
            </a:custGeom>
            <a:solidFill>
              <a:srgbClr val="8E8E97"/>
            </a:solidFill>
          </p:spPr>
          <p:txBody>
            <a:bodyPr/>
            <a:lstStyle/>
            <a:p>
              <a:endParaRPr lang="en-US"/>
            </a:p>
          </p:txBody>
        </p:sp>
        <p:sp>
          <p:nvSpPr>
            <p:cNvPr id="7" name="TextBox 7">
              <a:extLst>
                <a:ext uri="{FF2B5EF4-FFF2-40B4-BE49-F238E27FC236}">
                  <a16:creationId xmlns:a16="http://schemas.microsoft.com/office/drawing/2014/main" id="{6113A89E-7423-DC78-7573-C27E9F6B8483}"/>
                </a:ext>
              </a:extLst>
            </p:cNvPr>
            <p:cNvSpPr txBox="1"/>
            <p:nvPr/>
          </p:nvSpPr>
          <p:spPr>
            <a:xfrm>
              <a:off x="0" y="-38100"/>
              <a:ext cx="160501" cy="198601"/>
            </a:xfrm>
            <a:prstGeom prst="rect">
              <a:avLst/>
            </a:prstGeom>
          </p:spPr>
          <p:txBody>
            <a:bodyPr lIns="50800" tIns="50800" rIns="50800" bIns="50800" rtlCol="0" anchor="ctr"/>
            <a:lstStyle/>
            <a:p>
              <a:pPr algn="ctr">
                <a:lnSpc>
                  <a:spcPts val="2659"/>
                </a:lnSpc>
              </a:pPr>
              <a:endParaRPr/>
            </a:p>
          </p:txBody>
        </p:sp>
      </p:grpSp>
      <p:grpSp>
        <p:nvGrpSpPr>
          <p:cNvPr id="8" name="Group 8">
            <a:extLst>
              <a:ext uri="{FF2B5EF4-FFF2-40B4-BE49-F238E27FC236}">
                <a16:creationId xmlns:a16="http://schemas.microsoft.com/office/drawing/2014/main" id="{7943E542-DB1F-2C5A-54ED-55FD16916EB1}"/>
              </a:ext>
            </a:extLst>
          </p:cNvPr>
          <p:cNvGrpSpPr/>
          <p:nvPr/>
        </p:nvGrpSpPr>
        <p:grpSpPr>
          <a:xfrm rot="5400000">
            <a:off x="2693375" y="9038105"/>
            <a:ext cx="609404" cy="609404"/>
            <a:chOff x="0" y="0"/>
            <a:chExt cx="160501" cy="160501"/>
          </a:xfrm>
        </p:grpSpPr>
        <p:sp>
          <p:nvSpPr>
            <p:cNvPr id="9" name="Freeform 9">
              <a:extLst>
                <a:ext uri="{FF2B5EF4-FFF2-40B4-BE49-F238E27FC236}">
                  <a16:creationId xmlns:a16="http://schemas.microsoft.com/office/drawing/2014/main" id="{C2AD4957-5449-4020-A461-5E19607146B8}"/>
                </a:ext>
              </a:extLst>
            </p:cNvPr>
            <p:cNvSpPr/>
            <p:nvPr/>
          </p:nvSpPr>
          <p:spPr>
            <a:xfrm>
              <a:off x="0" y="0"/>
              <a:ext cx="160501" cy="160501"/>
            </a:xfrm>
            <a:custGeom>
              <a:avLst/>
              <a:gdLst/>
              <a:ahLst/>
              <a:cxnLst/>
              <a:rect l="l" t="t" r="r" b="b"/>
              <a:pathLst>
                <a:path w="160501" h="160501">
                  <a:moveTo>
                    <a:pt x="0" y="0"/>
                  </a:moveTo>
                  <a:lnTo>
                    <a:pt x="160501" y="0"/>
                  </a:lnTo>
                  <a:lnTo>
                    <a:pt x="160501" y="160501"/>
                  </a:lnTo>
                  <a:lnTo>
                    <a:pt x="0" y="160501"/>
                  </a:lnTo>
                  <a:close/>
                </a:path>
              </a:pathLst>
            </a:custGeom>
            <a:solidFill>
              <a:srgbClr val="16697A"/>
            </a:solidFill>
          </p:spPr>
          <p:txBody>
            <a:bodyPr/>
            <a:lstStyle/>
            <a:p>
              <a:endParaRPr lang="en-US"/>
            </a:p>
          </p:txBody>
        </p:sp>
        <p:sp>
          <p:nvSpPr>
            <p:cNvPr id="10" name="TextBox 10">
              <a:extLst>
                <a:ext uri="{FF2B5EF4-FFF2-40B4-BE49-F238E27FC236}">
                  <a16:creationId xmlns:a16="http://schemas.microsoft.com/office/drawing/2014/main" id="{95B791DB-3F0B-5ADC-F241-92A24E178D19}"/>
                </a:ext>
              </a:extLst>
            </p:cNvPr>
            <p:cNvSpPr txBox="1"/>
            <p:nvPr/>
          </p:nvSpPr>
          <p:spPr>
            <a:xfrm>
              <a:off x="0" y="-38100"/>
              <a:ext cx="160501" cy="198601"/>
            </a:xfrm>
            <a:prstGeom prst="rect">
              <a:avLst/>
            </a:prstGeom>
          </p:spPr>
          <p:txBody>
            <a:bodyPr lIns="50800" tIns="50800" rIns="50800" bIns="50800" rtlCol="0" anchor="ctr"/>
            <a:lstStyle/>
            <a:p>
              <a:pPr algn="ctr">
                <a:lnSpc>
                  <a:spcPts val="2659"/>
                </a:lnSpc>
              </a:pPr>
              <a:endParaRPr/>
            </a:p>
          </p:txBody>
        </p:sp>
      </p:grpSp>
      <p:sp>
        <p:nvSpPr>
          <p:cNvPr id="11" name="Freeform 11">
            <a:extLst>
              <a:ext uri="{FF2B5EF4-FFF2-40B4-BE49-F238E27FC236}">
                <a16:creationId xmlns:a16="http://schemas.microsoft.com/office/drawing/2014/main" id="{E9105A9B-3DD4-DF5A-5916-F903C55C5F7C}"/>
              </a:ext>
            </a:extLst>
          </p:cNvPr>
          <p:cNvSpPr/>
          <p:nvPr/>
        </p:nvSpPr>
        <p:spPr>
          <a:xfrm flipV="1">
            <a:off x="9810097" y="853787"/>
            <a:ext cx="8836407" cy="1966100"/>
          </a:xfrm>
          <a:custGeom>
            <a:avLst/>
            <a:gdLst/>
            <a:ahLst/>
            <a:cxnLst/>
            <a:rect l="l" t="t" r="r" b="b"/>
            <a:pathLst>
              <a:path w="8836407" h="1966100">
                <a:moveTo>
                  <a:pt x="0" y="1966100"/>
                </a:moveTo>
                <a:lnTo>
                  <a:pt x="8836407" y="1966100"/>
                </a:lnTo>
                <a:lnTo>
                  <a:pt x="8836407" y="0"/>
                </a:lnTo>
                <a:lnTo>
                  <a:pt x="0" y="0"/>
                </a:lnTo>
                <a:lnTo>
                  <a:pt x="0" y="1966100"/>
                </a:lnTo>
                <a:close/>
              </a:path>
            </a:pathLst>
          </a:custGeom>
          <a:blipFill>
            <a:blip r:embed="rId2">
              <a:alphaModFix amt="59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2">
            <a:extLst>
              <a:ext uri="{FF2B5EF4-FFF2-40B4-BE49-F238E27FC236}">
                <a16:creationId xmlns:a16="http://schemas.microsoft.com/office/drawing/2014/main" id="{7B18F821-FB3A-7FBA-1E86-86E35C156841}"/>
              </a:ext>
            </a:extLst>
          </p:cNvPr>
          <p:cNvSpPr txBox="1"/>
          <p:nvPr/>
        </p:nvSpPr>
        <p:spPr>
          <a:xfrm>
            <a:off x="10133001" y="388922"/>
            <a:ext cx="6819221" cy="464865"/>
          </a:xfrm>
          <a:prstGeom prst="rect">
            <a:avLst/>
          </a:prstGeom>
        </p:spPr>
        <p:txBody>
          <a:bodyPr lIns="0" tIns="0" rIns="0" bIns="0" rtlCol="0" anchor="t">
            <a:spAutoFit/>
          </a:bodyPr>
          <a:lstStyle/>
          <a:p>
            <a:pPr algn="ctr">
              <a:lnSpc>
                <a:spcPts val="3609"/>
              </a:lnSpc>
            </a:pPr>
            <a:r>
              <a:rPr lang="en-US" sz="3007" b="1">
                <a:solidFill>
                  <a:srgbClr val="16697A"/>
                </a:solidFill>
                <a:latin typeface="Bebas Neue Bold"/>
                <a:ea typeface="Bebas Neue Bold"/>
                <a:cs typeface="Bebas Neue Bold"/>
                <a:sym typeface="Bebas Neue Bold"/>
              </a:rPr>
              <a:t>BREAKING GROUND: THE EMERGENCE OF A NEW ECONOMY</a:t>
            </a:r>
          </a:p>
        </p:txBody>
      </p:sp>
      <p:grpSp>
        <p:nvGrpSpPr>
          <p:cNvPr id="13" name="Group 13">
            <a:extLst>
              <a:ext uri="{FF2B5EF4-FFF2-40B4-BE49-F238E27FC236}">
                <a16:creationId xmlns:a16="http://schemas.microsoft.com/office/drawing/2014/main" id="{F9FEE2D8-80C5-4C46-794E-42637B6FC995}"/>
              </a:ext>
            </a:extLst>
          </p:cNvPr>
          <p:cNvGrpSpPr/>
          <p:nvPr/>
        </p:nvGrpSpPr>
        <p:grpSpPr>
          <a:xfrm>
            <a:off x="15427820" y="9258300"/>
            <a:ext cx="2378084" cy="708605"/>
            <a:chOff x="0" y="0"/>
            <a:chExt cx="3170779" cy="944806"/>
          </a:xfrm>
        </p:grpSpPr>
        <p:sp>
          <p:nvSpPr>
            <p:cNvPr id="14" name="Freeform 14">
              <a:extLst>
                <a:ext uri="{FF2B5EF4-FFF2-40B4-BE49-F238E27FC236}">
                  <a16:creationId xmlns:a16="http://schemas.microsoft.com/office/drawing/2014/main" id="{200CF3EE-2045-E295-BB8B-98ECEE698C60}"/>
                </a:ext>
              </a:extLst>
            </p:cNvPr>
            <p:cNvSpPr/>
            <p:nvPr/>
          </p:nvSpPr>
          <p:spPr>
            <a:xfrm>
              <a:off x="91" y="121859"/>
              <a:ext cx="3164923" cy="784492"/>
            </a:xfrm>
            <a:custGeom>
              <a:avLst/>
              <a:gdLst/>
              <a:ahLst/>
              <a:cxnLst/>
              <a:rect l="l" t="t" r="r" b="b"/>
              <a:pathLst>
                <a:path w="3164923" h="784492">
                  <a:moveTo>
                    <a:pt x="0" y="0"/>
                  </a:moveTo>
                  <a:lnTo>
                    <a:pt x="3164923" y="0"/>
                  </a:lnTo>
                  <a:lnTo>
                    <a:pt x="3164923" y="784492"/>
                  </a:lnTo>
                  <a:lnTo>
                    <a:pt x="0" y="784492"/>
                  </a:lnTo>
                  <a:lnTo>
                    <a:pt x="0" y="0"/>
                  </a:lnTo>
                  <a:close/>
                </a:path>
              </a:pathLst>
            </a:custGeom>
            <a:blipFill>
              <a:blip r:embed="rId4"/>
              <a:stretch>
                <a:fillRect/>
              </a:stretch>
            </a:blipFill>
          </p:spPr>
          <p:txBody>
            <a:bodyPr/>
            <a:lstStyle/>
            <a:p>
              <a:endParaRPr lang="en-US"/>
            </a:p>
          </p:txBody>
        </p:sp>
        <p:sp>
          <p:nvSpPr>
            <p:cNvPr id="15" name="TextBox 15">
              <a:extLst>
                <a:ext uri="{FF2B5EF4-FFF2-40B4-BE49-F238E27FC236}">
                  <a16:creationId xmlns:a16="http://schemas.microsoft.com/office/drawing/2014/main" id="{7706D22F-7AE9-284E-BA40-4056711C34A8}"/>
                </a:ext>
              </a:extLst>
            </p:cNvPr>
            <p:cNvSpPr txBox="1"/>
            <p:nvPr/>
          </p:nvSpPr>
          <p:spPr>
            <a:xfrm>
              <a:off x="1588227" y="796998"/>
              <a:ext cx="1582552" cy="147808"/>
            </a:xfrm>
            <a:prstGeom prst="rect">
              <a:avLst/>
            </a:prstGeom>
          </p:spPr>
          <p:txBody>
            <a:bodyPr lIns="0" tIns="0" rIns="0" bIns="0" rtlCol="0" anchor="t">
              <a:spAutoFit/>
            </a:bodyPr>
            <a:lstStyle/>
            <a:p>
              <a:pPr algn="r">
                <a:lnSpc>
                  <a:spcPts val="862"/>
                </a:lnSpc>
              </a:pPr>
              <a:r>
                <a:rPr lang="en-US" sz="837" b="1" spc="188">
                  <a:solidFill>
                    <a:srgbClr val="464547"/>
                  </a:solidFill>
                  <a:latin typeface="Montserrat Semi-Bold"/>
                  <a:ea typeface="Montserrat Semi-Bold"/>
                  <a:cs typeface="Montserrat Semi-Bold"/>
                  <a:sym typeface="Montserrat Semi-Bold"/>
                </a:rPr>
                <a:t>SYMPOSIUM</a:t>
              </a:r>
            </a:p>
          </p:txBody>
        </p:sp>
        <p:sp>
          <p:nvSpPr>
            <p:cNvPr id="16" name="TextBox 16">
              <a:extLst>
                <a:ext uri="{FF2B5EF4-FFF2-40B4-BE49-F238E27FC236}">
                  <a16:creationId xmlns:a16="http://schemas.microsoft.com/office/drawing/2014/main" id="{AF235AC4-4EB6-6A6E-138F-81B1FD27D384}"/>
                </a:ext>
              </a:extLst>
            </p:cNvPr>
            <p:cNvSpPr txBox="1"/>
            <p:nvPr/>
          </p:nvSpPr>
          <p:spPr>
            <a:xfrm>
              <a:off x="0" y="0"/>
              <a:ext cx="3170779" cy="302366"/>
            </a:xfrm>
            <a:prstGeom prst="rect">
              <a:avLst/>
            </a:prstGeom>
          </p:spPr>
          <p:txBody>
            <a:bodyPr lIns="0" tIns="0" rIns="0" bIns="0" rtlCol="0" anchor="t">
              <a:spAutoFit/>
            </a:bodyPr>
            <a:lstStyle/>
            <a:p>
              <a:pPr algn="l">
                <a:lnSpc>
                  <a:spcPts val="862"/>
                </a:lnSpc>
              </a:pPr>
              <a:r>
                <a:rPr lang="en-US" sz="767" spc="19">
                  <a:solidFill>
                    <a:srgbClr val="464547"/>
                  </a:solidFill>
                  <a:latin typeface="Montserrat"/>
                  <a:ea typeface="Montserrat"/>
                  <a:cs typeface="Montserrat"/>
                  <a:sym typeface="Montserrat"/>
                </a:rPr>
                <a:t>THE 15TH ANNUAL</a:t>
              </a:r>
            </a:p>
            <a:p>
              <a:pPr algn="l">
                <a:lnSpc>
                  <a:spcPts val="862"/>
                </a:lnSpc>
              </a:pPr>
              <a:r>
                <a:rPr lang="en-US" sz="837" b="1" spc="20">
                  <a:solidFill>
                    <a:srgbClr val="464547"/>
                  </a:solidFill>
                  <a:latin typeface="Montserrat Semi-Bold"/>
                  <a:ea typeface="Montserrat Semi-Bold"/>
                  <a:cs typeface="Montserrat Semi-Bold"/>
                  <a:sym typeface="Montserrat Semi-Bold"/>
                </a:rPr>
                <a:t>ECONOMIC &amp; REAL ESTATE</a:t>
              </a:r>
            </a:p>
          </p:txBody>
        </p:sp>
      </p:grpSp>
      <p:sp>
        <p:nvSpPr>
          <p:cNvPr id="17" name="TextBox 16">
            <a:extLst>
              <a:ext uri="{FF2B5EF4-FFF2-40B4-BE49-F238E27FC236}">
                <a16:creationId xmlns:a16="http://schemas.microsoft.com/office/drawing/2014/main" id="{02BEBE1C-84EA-1F89-DEB8-3A31BD4048F6}"/>
              </a:ext>
            </a:extLst>
          </p:cNvPr>
          <p:cNvSpPr txBox="1"/>
          <p:nvPr/>
        </p:nvSpPr>
        <p:spPr>
          <a:xfrm>
            <a:off x="187440" y="357731"/>
            <a:ext cx="9968752" cy="1107996"/>
          </a:xfrm>
          <a:prstGeom prst="rect">
            <a:avLst/>
          </a:prstGeom>
          <a:noFill/>
        </p:spPr>
        <p:txBody>
          <a:bodyPr wrap="square">
            <a:spAutoFit/>
          </a:bodyPr>
          <a:lstStyle/>
          <a:p>
            <a:r>
              <a:rPr lang="en-US" sz="6600" dirty="0"/>
              <a:t>Market Fundamentals </a:t>
            </a:r>
          </a:p>
        </p:txBody>
      </p:sp>
      <p:sp>
        <p:nvSpPr>
          <p:cNvPr id="23" name="TextBox 22">
            <a:extLst>
              <a:ext uri="{FF2B5EF4-FFF2-40B4-BE49-F238E27FC236}">
                <a16:creationId xmlns:a16="http://schemas.microsoft.com/office/drawing/2014/main" id="{F085B5F5-4982-052F-5D7A-D618F3AE7C83}"/>
              </a:ext>
            </a:extLst>
          </p:cNvPr>
          <p:cNvSpPr txBox="1"/>
          <p:nvPr/>
        </p:nvSpPr>
        <p:spPr>
          <a:xfrm>
            <a:off x="9529501" y="2241322"/>
            <a:ext cx="7848600" cy="2246769"/>
          </a:xfrm>
          <a:prstGeom prst="rect">
            <a:avLst/>
          </a:prstGeom>
          <a:noFill/>
        </p:spPr>
        <p:txBody>
          <a:bodyPr wrap="square">
            <a:spAutoFit/>
          </a:bodyPr>
          <a:lstStyle/>
          <a:p>
            <a:r>
              <a:rPr lang="en-US" sz="2000" dirty="0"/>
              <a:t>At the national level, higher vacancies were also a primary culprit of slowing construction. From the trough in 2021 to the peak at the start of 2025, national vacancies had gone up by over 300 bps. In comparison, New Orleans' vacancies expanded by roughly half that rate over that timeframe, primarily driven by mixed tenant demand and a select new deliveries impacting the market.</a:t>
            </a:r>
          </a:p>
        </p:txBody>
      </p:sp>
      <p:pic>
        <p:nvPicPr>
          <p:cNvPr id="19" name="Picture 18" descr="A screenshot of a computer screen&#10;&#10;AI-generated content may be incorrect.">
            <a:extLst>
              <a:ext uri="{FF2B5EF4-FFF2-40B4-BE49-F238E27FC236}">
                <a16:creationId xmlns:a16="http://schemas.microsoft.com/office/drawing/2014/main" id="{80CBEE65-E14A-B665-3959-A2B3930F0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125" y="4859065"/>
            <a:ext cx="9525000" cy="4013200"/>
          </a:xfrm>
          <a:prstGeom prst="rect">
            <a:avLst/>
          </a:prstGeom>
        </p:spPr>
      </p:pic>
      <p:pic>
        <p:nvPicPr>
          <p:cNvPr id="22" name="Picture 21" descr="A graph of a number of people&#10;&#10;AI-generated content may be incorrect.">
            <a:extLst>
              <a:ext uri="{FF2B5EF4-FFF2-40B4-BE49-F238E27FC236}">
                <a16:creationId xmlns:a16="http://schemas.microsoft.com/office/drawing/2014/main" id="{06E518E9-89D7-35CB-D07B-91A75F660B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1521766"/>
            <a:ext cx="8301301" cy="3069503"/>
          </a:xfrm>
          <a:prstGeom prst="rect">
            <a:avLst/>
          </a:prstGeom>
        </p:spPr>
      </p:pic>
      <p:pic>
        <p:nvPicPr>
          <p:cNvPr id="18" name="Picture 17" descr="A building with many windows&#10;&#10;AI-generated content may be incorrect.">
            <a:extLst>
              <a:ext uri="{FF2B5EF4-FFF2-40B4-BE49-F238E27FC236}">
                <a16:creationId xmlns:a16="http://schemas.microsoft.com/office/drawing/2014/main" id="{D390C9F7-7ED0-A83B-5F22-AB4B5A9999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09170" y="4762500"/>
            <a:ext cx="6770147" cy="3909760"/>
          </a:xfrm>
          <a:prstGeom prst="rect">
            <a:avLst/>
          </a:prstGeom>
        </p:spPr>
      </p:pic>
    </p:spTree>
    <p:extLst>
      <p:ext uri="{BB962C8B-B14F-4D97-AF65-F5344CB8AC3E}">
        <p14:creationId xmlns:p14="http://schemas.microsoft.com/office/powerpoint/2010/main" val="2371168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2339" y="8396446"/>
            <a:ext cx="1892722" cy="609404"/>
            <a:chOff x="0" y="0"/>
            <a:chExt cx="498495" cy="160501"/>
          </a:xfrm>
        </p:grpSpPr>
        <p:sp>
          <p:nvSpPr>
            <p:cNvPr id="3" name="Freeform 3"/>
            <p:cNvSpPr/>
            <p:nvPr/>
          </p:nvSpPr>
          <p:spPr>
            <a:xfrm>
              <a:off x="0" y="0"/>
              <a:ext cx="498495" cy="160501"/>
            </a:xfrm>
            <a:custGeom>
              <a:avLst/>
              <a:gdLst/>
              <a:ahLst/>
              <a:cxnLst/>
              <a:rect l="l" t="t" r="r" b="b"/>
              <a:pathLst>
                <a:path w="498495" h="160501">
                  <a:moveTo>
                    <a:pt x="0" y="0"/>
                  </a:moveTo>
                  <a:lnTo>
                    <a:pt x="498495" y="0"/>
                  </a:lnTo>
                  <a:lnTo>
                    <a:pt x="498495" y="160501"/>
                  </a:lnTo>
                  <a:lnTo>
                    <a:pt x="0" y="160501"/>
                  </a:lnTo>
                  <a:close/>
                </a:path>
              </a:pathLst>
            </a:custGeom>
            <a:solidFill>
              <a:srgbClr val="B5121B"/>
            </a:solidFill>
          </p:spPr>
          <p:txBody>
            <a:bodyPr/>
            <a:lstStyle/>
            <a:p>
              <a:endParaRPr lang="en-US"/>
            </a:p>
          </p:txBody>
        </p:sp>
        <p:sp>
          <p:nvSpPr>
            <p:cNvPr id="4" name="TextBox 4"/>
            <p:cNvSpPr txBox="1"/>
            <p:nvPr/>
          </p:nvSpPr>
          <p:spPr>
            <a:xfrm>
              <a:off x="0" y="-38100"/>
              <a:ext cx="498495" cy="1986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1569601" y="8869627"/>
            <a:ext cx="946361" cy="609404"/>
            <a:chOff x="0" y="0"/>
            <a:chExt cx="249247" cy="160501"/>
          </a:xfrm>
        </p:grpSpPr>
        <p:sp>
          <p:nvSpPr>
            <p:cNvPr id="6" name="Freeform 6"/>
            <p:cNvSpPr/>
            <p:nvPr/>
          </p:nvSpPr>
          <p:spPr>
            <a:xfrm>
              <a:off x="0" y="0"/>
              <a:ext cx="249247" cy="160501"/>
            </a:xfrm>
            <a:custGeom>
              <a:avLst/>
              <a:gdLst/>
              <a:ahLst/>
              <a:cxnLst/>
              <a:rect l="l" t="t" r="r" b="b"/>
              <a:pathLst>
                <a:path w="249247" h="160501">
                  <a:moveTo>
                    <a:pt x="0" y="0"/>
                  </a:moveTo>
                  <a:lnTo>
                    <a:pt x="249247" y="0"/>
                  </a:lnTo>
                  <a:lnTo>
                    <a:pt x="249247" y="160501"/>
                  </a:lnTo>
                  <a:lnTo>
                    <a:pt x="0" y="160501"/>
                  </a:lnTo>
                  <a:close/>
                </a:path>
              </a:pathLst>
            </a:custGeom>
            <a:solidFill>
              <a:srgbClr val="8E8E97"/>
            </a:solidFill>
          </p:spPr>
          <p:txBody>
            <a:bodyPr/>
            <a:lstStyle/>
            <a:p>
              <a:endParaRPr lang="en-US"/>
            </a:p>
          </p:txBody>
        </p:sp>
        <p:sp>
          <p:nvSpPr>
            <p:cNvPr id="7" name="TextBox 7"/>
            <p:cNvSpPr txBox="1"/>
            <p:nvPr/>
          </p:nvSpPr>
          <p:spPr>
            <a:xfrm>
              <a:off x="0" y="-38100"/>
              <a:ext cx="249247" cy="19860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2828262" y="9114207"/>
            <a:ext cx="457200" cy="609404"/>
            <a:chOff x="0" y="0"/>
            <a:chExt cx="120415" cy="160501"/>
          </a:xfrm>
        </p:grpSpPr>
        <p:sp>
          <p:nvSpPr>
            <p:cNvPr id="9" name="Freeform 9"/>
            <p:cNvSpPr/>
            <p:nvPr/>
          </p:nvSpPr>
          <p:spPr>
            <a:xfrm>
              <a:off x="0" y="0"/>
              <a:ext cx="120415" cy="160501"/>
            </a:xfrm>
            <a:custGeom>
              <a:avLst/>
              <a:gdLst/>
              <a:ahLst/>
              <a:cxnLst/>
              <a:rect l="l" t="t" r="r" b="b"/>
              <a:pathLst>
                <a:path w="120415" h="160501">
                  <a:moveTo>
                    <a:pt x="0" y="0"/>
                  </a:moveTo>
                  <a:lnTo>
                    <a:pt x="120415" y="0"/>
                  </a:lnTo>
                  <a:lnTo>
                    <a:pt x="120415" y="160501"/>
                  </a:lnTo>
                  <a:lnTo>
                    <a:pt x="0" y="160501"/>
                  </a:lnTo>
                  <a:close/>
                </a:path>
              </a:pathLst>
            </a:custGeom>
            <a:solidFill>
              <a:srgbClr val="16697A"/>
            </a:solidFill>
          </p:spPr>
          <p:txBody>
            <a:bodyPr/>
            <a:lstStyle/>
            <a:p>
              <a:endParaRPr lang="en-US"/>
            </a:p>
          </p:txBody>
        </p:sp>
        <p:sp>
          <p:nvSpPr>
            <p:cNvPr id="10" name="TextBox 10"/>
            <p:cNvSpPr txBox="1"/>
            <p:nvPr/>
          </p:nvSpPr>
          <p:spPr>
            <a:xfrm>
              <a:off x="0" y="-38100"/>
              <a:ext cx="120415" cy="198601"/>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5252906" y="8938905"/>
            <a:ext cx="2378084" cy="708605"/>
            <a:chOff x="0" y="0"/>
            <a:chExt cx="3170779" cy="944806"/>
          </a:xfrm>
        </p:grpSpPr>
        <p:sp>
          <p:nvSpPr>
            <p:cNvPr id="12" name="Freeform 12"/>
            <p:cNvSpPr/>
            <p:nvPr/>
          </p:nvSpPr>
          <p:spPr>
            <a:xfrm>
              <a:off x="91" y="121859"/>
              <a:ext cx="3164923" cy="784492"/>
            </a:xfrm>
            <a:custGeom>
              <a:avLst/>
              <a:gdLst/>
              <a:ahLst/>
              <a:cxnLst/>
              <a:rect l="l" t="t" r="r" b="b"/>
              <a:pathLst>
                <a:path w="3164923" h="784492">
                  <a:moveTo>
                    <a:pt x="0" y="0"/>
                  </a:moveTo>
                  <a:lnTo>
                    <a:pt x="3164923" y="0"/>
                  </a:lnTo>
                  <a:lnTo>
                    <a:pt x="3164923" y="784492"/>
                  </a:lnTo>
                  <a:lnTo>
                    <a:pt x="0" y="784492"/>
                  </a:lnTo>
                  <a:lnTo>
                    <a:pt x="0" y="0"/>
                  </a:lnTo>
                  <a:close/>
                </a:path>
              </a:pathLst>
            </a:custGeom>
            <a:blipFill>
              <a:blip r:embed="rId2"/>
              <a:stretch>
                <a:fillRect/>
              </a:stretch>
            </a:blipFill>
          </p:spPr>
          <p:txBody>
            <a:bodyPr/>
            <a:lstStyle/>
            <a:p>
              <a:endParaRPr lang="en-US"/>
            </a:p>
          </p:txBody>
        </p:sp>
        <p:sp>
          <p:nvSpPr>
            <p:cNvPr id="13" name="TextBox 13"/>
            <p:cNvSpPr txBox="1"/>
            <p:nvPr/>
          </p:nvSpPr>
          <p:spPr>
            <a:xfrm>
              <a:off x="1588227" y="796998"/>
              <a:ext cx="1582552" cy="147808"/>
            </a:xfrm>
            <a:prstGeom prst="rect">
              <a:avLst/>
            </a:prstGeom>
          </p:spPr>
          <p:txBody>
            <a:bodyPr lIns="0" tIns="0" rIns="0" bIns="0" rtlCol="0" anchor="t">
              <a:spAutoFit/>
            </a:bodyPr>
            <a:lstStyle/>
            <a:p>
              <a:pPr algn="r">
                <a:lnSpc>
                  <a:spcPts val="862"/>
                </a:lnSpc>
              </a:pPr>
              <a:r>
                <a:rPr lang="en-US" sz="837" b="1" spc="188">
                  <a:solidFill>
                    <a:srgbClr val="464547"/>
                  </a:solidFill>
                  <a:latin typeface="Montserrat Semi-Bold"/>
                  <a:ea typeface="Montserrat Semi-Bold"/>
                  <a:cs typeface="Montserrat Semi-Bold"/>
                  <a:sym typeface="Montserrat Semi-Bold"/>
                </a:rPr>
                <a:t>SYMPOSIUM</a:t>
              </a:r>
            </a:p>
          </p:txBody>
        </p:sp>
        <p:sp>
          <p:nvSpPr>
            <p:cNvPr id="14" name="TextBox 14"/>
            <p:cNvSpPr txBox="1"/>
            <p:nvPr/>
          </p:nvSpPr>
          <p:spPr>
            <a:xfrm>
              <a:off x="0" y="0"/>
              <a:ext cx="3170779" cy="302366"/>
            </a:xfrm>
            <a:prstGeom prst="rect">
              <a:avLst/>
            </a:prstGeom>
          </p:spPr>
          <p:txBody>
            <a:bodyPr lIns="0" tIns="0" rIns="0" bIns="0" rtlCol="0" anchor="t">
              <a:spAutoFit/>
            </a:bodyPr>
            <a:lstStyle/>
            <a:p>
              <a:pPr algn="l">
                <a:lnSpc>
                  <a:spcPts val="862"/>
                </a:lnSpc>
              </a:pPr>
              <a:r>
                <a:rPr lang="en-US" sz="767" spc="19">
                  <a:solidFill>
                    <a:srgbClr val="464547"/>
                  </a:solidFill>
                  <a:latin typeface="Montserrat"/>
                  <a:ea typeface="Montserrat"/>
                  <a:cs typeface="Montserrat"/>
                  <a:sym typeface="Montserrat"/>
                </a:rPr>
                <a:t>THE 15TH ANNUAL</a:t>
              </a:r>
            </a:p>
            <a:p>
              <a:pPr algn="l">
                <a:lnSpc>
                  <a:spcPts val="862"/>
                </a:lnSpc>
              </a:pPr>
              <a:r>
                <a:rPr lang="en-US" sz="837" b="1" spc="20">
                  <a:solidFill>
                    <a:srgbClr val="464547"/>
                  </a:solidFill>
                  <a:latin typeface="Montserrat Semi-Bold"/>
                  <a:ea typeface="Montserrat Semi-Bold"/>
                  <a:cs typeface="Montserrat Semi-Bold"/>
                  <a:sym typeface="Montserrat Semi-Bold"/>
                </a:rPr>
                <a:t>ECONOMIC &amp; REAL ESTATE</a:t>
              </a:r>
            </a:p>
          </p:txBody>
        </p:sp>
      </p:grpSp>
      <p:sp>
        <p:nvSpPr>
          <p:cNvPr id="15" name="TextBox 14">
            <a:extLst>
              <a:ext uri="{FF2B5EF4-FFF2-40B4-BE49-F238E27FC236}">
                <a16:creationId xmlns:a16="http://schemas.microsoft.com/office/drawing/2014/main" id="{54754EFA-5F7F-FE36-A963-EDBBF963CB7C}"/>
              </a:ext>
            </a:extLst>
          </p:cNvPr>
          <p:cNvSpPr txBox="1"/>
          <p:nvPr/>
        </p:nvSpPr>
        <p:spPr>
          <a:xfrm>
            <a:off x="6977820" y="320095"/>
            <a:ext cx="9968752" cy="1107996"/>
          </a:xfrm>
          <a:prstGeom prst="rect">
            <a:avLst/>
          </a:prstGeom>
          <a:noFill/>
        </p:spPr>
        <p:txBody>
          <a:bodyPr wrap="square">
            <a:spAutoFit/>
          </a:bodyPr>
          <a:lstStyle/>
          <a:p>
            <a:r>
              <a:rPr lang="en-US" sz="6600" dirty="0"/>
              <a:t>Market Fundamentals </a:t>
            </a:r>
          </a:p>
        </p:txBody>
      </p:sp>
      <p:pic>
        <p:nvPicPr>
          <p:cNvPr id="17" name="Picture 16" descr="A graph of a graph showing the growth of a company&#10;&#10;AI-generated content may be incorrect.">
            <a:extLst>
              <a:ext uri="{FF2B5EF4-FFF2-40B4-BE49-F238E27FC236}">
                <a16:creationId xmlns:a16="http://schemas.microsoft.com/office/drawing/2014/main" id="{ADC36BE5-0B65-19F1-6346-8E1D1ED29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069" y="1706388"/>
            <a:ext cx="12879597" cy="6954220"/>
          </a:xfrm>
          <a:prstGeom prst="rect">
            <a:avLst/>
          </a:prstGeom>
        </p:spPr>
      </p:pic>
      <p:sp>
        <p:nvSpPr>
          <p:cNvPr id="19" name="TextBox 18">
            <a:extLst>
              <a:ext uri="{FF2B5EF4-FFF2-40B4-BE49-F238E27FC236}">
                <a16:creationId xmlns:a16="http://schemas.microsoft.com/office/drawing/2014/main" id="{E6C13A32-2578-CE62-3F9E-EBB4754FDDF7}"/>
              </a:ext>
            </a:extLst>
          </p:cNvPr>
          <p:cNvSpPr txBox="1"/>
          <p:nvPr/>
        </p:nvSpPr>
        <p:spPr>
          <a:xfrm>
            <a:off x="251984" y="2321176"/>
            <a:ext cx="4191000" cy="2862322"/>
          </a:xfrm>
          <a:prstGeom prst="rect">
            <a:avLst/>
          </a:prstGeom>
          <a:noFill/>
        </p:spPr>
        <p:txBody>
          <a:bodyPr wrap="square">
            <a:spAutoFit/>
          </a:bodyPr>
          <a:lstStyle/>
          <a:p>
            <a:r>
              <a:rPr lang="en-US" dirty="0"/>
              <a:t>Asking rents of $1,300 per month are approximately </a:t>
            </a:r>
            <a:r>
              <a:rPr lang="en-US" b="1" dirty="0"/>
              <a:t>26%</a:t>
            </a:r>
            <a:r>
              <a:rPr lang="en-US" dirty="0"/>
              <a:t> below the national average. The median household income in New Orleans is </a:t>
            </a:r>
            <a:r>
              <a:rPr lang="en-US" b="1" dirty="0"/>
              <a:t>$61,000</a:t>
            </a:r>
            <a:r>
              <a:rPr lang="en-US" dirty="0"/>
              <a:t>, which compares to the national average of </a:t>
            </a:r>
            <a:r>
              <a:rPr lang="en-US" b="1" dirty="0"/>
              <a:t>$77,700</a:t>
            </a:r>
            <a:r>
              <a:rPr lang="en-US" dirty="0"/>
              <a:t>. At that income, tenants would spend about a quarter of their annual pre-tax income on rent in this market.</a:t>
            </a:r>
          </a:p>
        </p:txBody>
      </p:sp>
    </p:spTree>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ustom 3">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2950</TotalTime>
  <Words>1789</Words>
  <Application>Microsoft Office PowerPoint</Application>
  <PresentationFormat>Custom</PresentationFormat>
  <Paragraphs>237</Paragraphs>
  <Slides>18</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Montserrat Semi-Bold</vt:lpstr>
      <vt:lpstr>Aptos</vt:lpstr>
      <vt:lpstr>Georgia</vt:lpstr>
      <vt:lpstr>Montserrat</vt:lpstr>
      <vt:lpstr>Bebas Neue Bold</vt:lpstr>
      <vt:lpstr>Verdana</vt:lpstr>
      <vt:lpstr>Arial</vt:lpstr>
      <vt:lpstr>Inter</vt:lpstr>
      <vt:lpstr>Nunito Sans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Forecast Speaker Template</dc:title>
  <cp:lastModifiedBy>Saban Sellers</cp:lastModifiedBy>
  <cp:revision>21</cp:revision>
  <dcterms:created xsi:type="dcterms:W3CDTF">2006-08-16T00:00:00Z</dcterms:created>
  <dcterms:modified xsi:type="dcterms:W3CDTF">2025-10-10T17:55:23Z</dcterms:modified>
  <dc:identifier>DAGyxv_QqB0</dc:identifier>
</cp:coreProperties>
</file>